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56" r:id="rId2"/>
    <p:sldId id="264" r:id="rId3"/>
    <p:sldId id="267" r:id="rId4"/>
    <p:sldId id="268" r:id="rId5"/>
    <p:sldId id="269" r:id="rId6"/>
    <p:sldId id="274" r:id="rId7"/>
    <p:sldId id="266" r:id="rId8"/>
    <p:sldId id="261" r:id="rId9"/>
    <p:sldId id="273"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61" autoAdjust="0"/>
    <p:restoredTop sz="80276" autoAdjust="0"/>
  </p:normalViewPr>
  <p:slideViewPr>
    <p:cSldViewPr snapToGrid="0">
      <p:cViewPr>
        <p:scale>
          <a:sx n="50" d="100"/>
          <a:sy n="50" d="100"/>
        </p:scale>
        <p:origin x="1492" y="204"/>
      </p:cViewPr>
      <p:guideLst/>
    </p:cSldViewPr>
  </p:slideViewPr>
  <p:outlineViewPr>
    <p:cViewPr>
      <p:scale>
        <a:sx n="33" d="100"/>
        <a:sy n="33" d="100"/>
      </p:scale>
      <p:origin x="0" y="-4088"/>
    </p:cViewPr>
  </p:outlineViewPr>
  <p:notesTextViewPr>
    <p:cViewPr>
      <p:scale>
        <a:sx n="1" d="1"/>
        <a:sy n="1" d="1"/>
      </p:scale>
      <p:origin x="0" y="0"/>
    </p:cViewPr>
  </p:notesTextViewPr>
  <p:notesViewPr>
    <p:cSldViewPr snapToGrid="0">
      <p:cViewPr varScale="1">
        <p:scale>
          <a:sx n="64" d="100"/>
          <a:sy n="64" d="100"/>
        </p:scale>
        <p:origin x="2408"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455949-2419-405C-A597-F569253042BE}" type="doc">
      <dgm:prSet loTypeId="urn:microsoft.com/office/officeart/2005/8/layout/list1" loCatId="list" qsTypeId="urn:microsoft.com/office/officeart/2005/8/quickstyle/simple1" qsCatId="simple" csTypeId="urn:microsoft.com/office/officeart/2005/8/colors/accent6_1" csCatId="accent6" phldr="1"/>
      <dgm:spPr/>
      <dgm:t>
        <a:bodyPr/>
        <a:lstStyle/>
        <a:p>
          <a:endParaRPr kumimoji="1" lang="ja-JP" altLang="en-US"/>
        </a:p>
      </dgm:t>
    </dgm:pt>
    <dgm:pt modelId="{FC3A423F-AAD7-4FD5-AAD2-AF9A4A44B374}">
      <dgm:prSet custT="1"/>
      <dgm:spPr/>
      <dgm:t>
        <a:bodyPr/>
        <a:lstStyle/>
        <a:p>
          <a:r>
            <a:rPr lang="ja-JP" altLang="en-US" sz="2200" b="0" i="0" u="none" strike="noStrike" baseline="0" dirty="0">
              <a:latin typeface="HaranoAjiMincho-Regular-Identity-H"/>
            </a:rPr>
            <a:t>研究目的</a:t>
          </a:r>
        </a:p>
      </dgm:t>
    </dgm:pt>
    <dgm:pt modelId="{5E7FD286-1B03-4337-8043-D623D81BDF9C}" type="parTrans" cxnId="{6C07150D-789A-4A31-B16F-33B11E034706}">
      <dgm:prSet/>
      <dgm:spPr/>
      <dgm:t>
        <a:bodyPr/>
        <a:lstStyle/>
        <a:p>
          <a:endParaRPr kumimoji="1" lang="ja-JP" altLang="en-US" sz="2200"/>
        </a:p>
      </dgm:t>
    </dgm:pt>
    <dgm:pt modelId="{D1D71145-58A9-46BF-A95F-EE7275F06BE2}" type="sibTrans" cxnId="{6C07150D-789A-4A31-B16F-33B11E034706}">
      <dgm:prSet/>
      <dgm:spPr/>
      <dgm:t>
        <a:bodyPr/>
        <a:lstStyle/>
        <a:p>
          <a:endParaRPr kumimoji="1" lang="ja-JP" altLang="en-US" sz="2200"/>
        </a:p>
      </dgm:t>
    </dgm:pt>
    <dgm:pt modelId="{D8468342-F0E6-4F92-91F1-C383AC139798}">
      <dgm:prSet custT="1"/>
      <dgm:spPr/>
      <dgm:t>
        <a:bodyPr/>
        <a:lstStyle/>
        <a:p>
          <a:r>
            <a:rPr lang="ja-JP" altLang="en-US" sz="2200" b="0" i="0" u="none" strike="noStrike" baseline="0" dirty="0">
              <a:latin typeface="HaranoAjiMincho-Regular-Identity-H"/>
            </a:rPr>
            <a:t>従来より高精細な磁気プローブ計測システムの作成</a:t>
          </a:r>
        </a:p>
      </dgm:t>
    </dgm:pt>
    <dgm:pt modelId="{96B93441-A3D2-48B5-8468-585DDAE1DE10}" type="parTrans" cxnId="{73F1E245-B14F-4F64-AEE6-D8BC47C27E11}">
      <dgm:prSet/>
      <dgm:spPr/>
      <dgm:t>
        <a:bodyPr/>
        <a:lstStyle/>
        <a:p>
          <a:endParaRPr kumimoji="1" lang="ja-JP" altLang="en-US" sz="2200"/>
        </a:p>
      </dgm:t>
    </dgm:pt>
    <dgm:pt modelId="{C8C0A6FE-F5ED-405B-B0B7-111547228938}" type="sibTrans" cxnId="{73F1E245-B14F-4F64-AEE6-D8BC47C27E11}">
      <dgm:prSet/>
      <dgm:spPr/>
      <dgm:t>
        <a:bodyPr/>
        <a:lstStyle/>
        <a:p>
          <a:endParaRPr kumimoji="1" lang="ja-JP" altLang="en-US" sz="2200"/>
        </a:p>
      </dgm:t>
    </dgm:pt>
    <dgm:pt modelId="{F91C1981-A681-4148-9C16-8197D8A16B04}">
      <dgm:prSet custT="1"/>
      <dgm:spPr/>
      <dgm:t>
        <a:bodyPr/>
        <a:lstStyle/>
        <a:p>
          <a:r>
            <a:rPr lang="en-US" altLang="ja-JP" sz="2200" b="0" i="0" u="none" strike="noStrike" baseline="0" dirty="0">
              <a:latin typeface="HaranoAjiMincho-Regular-Identity-H"/>
            </a:rPr>
            <a:t>TS-4</a:t>
          </a:r>
          <a:r>
            <a:rPr lang="ja-JP" altLang="en-US" sz="2200" b="0" i="0" u="none" strike="noStrike" baseline="0" dirty="0">
              <a:latin typeface="HaranoAjiMincho-Regular-Identity-H"/>
            </a:rPr>
            <a:t>の実験データにおいてみられる浮上効果</a:t>
          </a:r>
        </a:p>
      </dgm:t>
    </dgm:pt>
    <dgm:pt modelId="{6B659344-A86E-415B-855B-01D91B4EE966}" type="parTrans" cxnId="{5A54F5D8-FF70-4578-88D2-92C8D69851B7}">
      <dgm:prSet/>
      <dgm:spPr/>
      <dgm:t>
        <a:bodyPr/>
        <a:lstStyle/>
        <a:p>
          <a:endParaRPr kumimoji="1" lang="ja-JP" altLang="en-US" sz="2200"/>
        </a:p>
      </dgm:t>
    </dgm:pt>
    <dgm:pt modelId="{EE64517F-EFAD-4120-A340-50F03300E773}" type="sibTrans" cxnId="{5A54F5D8-FF70-4578-88D2-92C8D69851B7}">
      <dgm:prSet/>
      <dgm:spPr/>
      <dgm:t>
        <a:bodyPr/>
        <a:lstStyle/>
        <a:p>
          <a:endParaRPr kumimoji="1" lang="ja-JP" altLang="en-US" sz="2200"/>
        </a:p>
      </dgm:t>
    </dgm:pt>
    <dgm:pt modelId="{D09B438D-BD3C-4AAE-9CE7-0068AF26B60A}">
      <dgm:prSet custT="1"/>
      <dgm:spPr/>
      <dgm:t>
        <a:bodyPr/>
        <a:lstStyle/>
        <a:p>
          <a:r>
            <a:rPr kumimoji="1" lang="ja-JP" altLang="en-US" sz="2200" dirty="0"/>
            <a:t>合体に伴う熱圧力上昇による大半径の増大</a:t>
          </a:r>
        </a:p>
      </dgm:t>
    </dgm:pt>
    <dgm:pt modelId="{AC282F28-DA1F-4E28-803D-1EC80079F2C6}" type="parTrans" cxnId="{D08D3D9E-6694-4FD7-87F5-A21A7E2BC4F6}">
      <dgm:prSet/>
      <dgm:spPr/>
      <dgm:t>
        <a:bodyPr/>
        <a:lstStyle/>
        <a:p>
          <a:endParaRPr kumimoji="1" lang="ja-JP" altLang="en-US" sz="2200"/>
        </a:p>
      </dgm:t>
    </dgm:pt>
    <dgm:pt modelId="{9F646290-54EF-48EA-BC74-E6CCC6C2E66A}" type="sibTrans" cxnId="{D08D3D9E-6694-4FD7-87F5-A21A7E2BC4F6}">
      <dgm:prSet/>
      <dgm:spPr/>
      <dgm:t>
        <a:bodyPr/>
        <a:lstStyle/>
        <a:p>
          <a:endParaRPr kumimoji="1" lang="ja-JP" altLang="en-US" sz="2200"/>
        </a:p>
      </dgm:t>
    </dgm:pt>
    <dgm:pt modelId="{D1C70F3F-3E73-4D0D-988B-39944F56FBA1}">
      <dgm:prSet custT="1"/>
      <dgm:spPr/>
      <dgm:t>
        <a:bodyPr/>
        <a:lstStyle/>
        <a:p>
          <a:r>
            <a:rPr lang="ja-JP" altLang="en-US" sz="2200" b="0" i="0" u="none" strike="noStrike" baseline="0" dirty="0">
              <a:latin typeface="HaranoAjiMincho-Regular-Identity-H"/>
            </a:rPr>
            <a:t>未解明問題、太陽フレアのトリガメカニズムをスフェロマックの異極性合体でモデル化</a:t>
          </a:r>
          <a:endParaRPr kumimoji="1" lang="ja-JP" altLang="en-US" sz="2200" dirty="0"/>
        </a:p>
      </dgm:t>
    </dgm:pt>
    <dgm:pt modelId="{531E8576-7F85-4EC6-9DFB-63077B719B44}" type="parTrans" cxnId="{FBD6D1CC-42DF-4F29-A35F-DCDB76564B6F}">
      <dgm:prSet/>
      <dgm:spPr/>
      <dgm:t>
        <a:bodyPr/>
        <a:lstStyle/>
        <a:p>
          <a:endParaRPr kumimoji="1" lang="ja-JP" altLang="en-US" sz="2200"/>
        </a:p>
      </dgm:t>
    </dgm:pt>
    <dgm:pt modelId="{D2A73D72-EC25-469C-BEE9-601FDD68F180}" type="sibTrans" cxnId="{FBD6D1CC-42DF-4F29-A35F-DCDB76564B6F}">
      <dgm:prSet/>
      <dgm:spPr/>
      <dgm:t>
        <a:bodyPr/>
        <a:lstStyle/>
        <a:p>
          <a:endParaRPr kumimoji="1" lang="ja-JP" altLang="en-US" sz="2200"/>
        </a:p>
      </dgm:t>
    </dgm:pt>
    <dgm:pt modelId="{53572122-A8E7-4DF9-ADFC-F39673B31A11}">
      <dgm:prSet custT="1"/>
      <dgm:spPr/>
      <dgm:t>
        <a:bodyPr/>
        <a:lstStyle/>
        <a:p>
          <a:r>
            <a:rPr kumimoji="1" lang="en-US" altLang="ja-JP" sz="2200" dirty="0"/>
            <a:t>2</a:t>
          </a:r>
          <a:r>
            <a:rPr kumimoji="1" lang="ja-JP" altLang="en-US" sz="2200" dirty="0"/>
            <a:t>方向成分</a:t>
          </a:r>
          <a:r>
            <a:rPr kumimoji="1" lang="en-US" altLang="ja-JP" sz="2200" dirty="0"/>
            <a:t>(</a:t>
          </a:r>
          <a:r>
            <a:rPr kumimoji="1" lang="en-US" altLang="ja-JP" sz="2200" dirty="0" err="1"/>
            <a:t>Bz</a:t>
          </a:r>
          <a:r>
            <a:rPr kumimoji="1" lang="en-US" altLang="ja-JP" sz="2200" dirty="0"/>
            <a:t>, </a:t>
          </a:r>
          <a:r>
            <a:rPr kumimoji="1" lang="en-US" altLang="ja-JP" sz="2200" dirty="0" err="1"/>
            <a:t>Bt</a:t>
          </a:r>
          <a:r>
            <a:rPr kumimoji="1" lang="en-US" altLang="ja-JP" sz="2200" dirty="0"/>
            <a:t>)2</a:t>
          </a:r>
          <a:r>
            <a:rPr kumimoji="1" lang="ja-JP" altLang="en-US" sz="2200" dirty="0"/>
            <a:t>次元磁場測定用</a:t>
          </a:r>
          <a:r>
            <a:rPr kumimoji="1" lang="en-US" altLang="ja-JP" sz="2200" dirty="0"/>
            <a:t>PCB</a:t>
          </a:r>
          <a:r>
            <a:rPr kumimoji="1" lang="ja-JP" altLang="en-US" sz="2200" dirty="0"/>
            <a:t>型</a:t>
          </a:r>
          <a:r>
            <a:rPr kumimoji="1" lang="en-US" altLang="ja-JP" sz="2200" dirty="0"/>
            <a:t>2</a:t>
          </a:r>
          <a:r>
            <a:rPr kumimoji="1" lang="ja-JP" altLang="en-US" sz="2200" dirty="0"/>
            <a:t>次元磁気プローブ</a:t>
          </a:r>
          <a:r>
            <a:rPr kumimoji="1" lang="en-US" altLang="ja-JP" sz="2200" dirty="0"/>
            <a:t>10</a:t>
          </a:r>
          <a:r>
            <a:rPr kumimoji="1" lang="ja-JP" altLang="en-US" sz="2200" dirty="0"/>
            <a:t>本作成</a:t>
          </a:r>
        </a:p>
      </dgm:t>
    </dgm:pt>
    <dgm:pt modelId="{E0467B15-35DE-48FE-BD13-DFA0406B6073}" type="parTrans" cxnId="{48EC256C-EFB6-40C6-B9EC-9708B9BF5D53}">
      <dgm:prSet/>
      <dgm:spPr/>
      <dgm:t>
        <a:bodyPr/>
        <a:lstStyle/>
        <a:p>
          <a:endParaRPr kumimoji="1" lang="ja-JP" altLang="en-US" sz="2200"/>
        </a:p>
      </dgm:t>
    </dgm:pt>
    <dgm:pt modelId="{B1968403-EAC1-4353-95C3-D2A5E3FC0A6B}" type="sibTrans" cxnId="{48EC256C-EFB6-40C6-B9EC-9708B9BF5D53}">
      <dgm:prSet/>
      <dgm:spPr/>
      <dgm:t>
        <a:bodyPr/>
        <a:lstStyle/>
        <a:p>
          <a:endParaRPr kumimoji="1" lang="ja-JP" altLang="en-US" sz="2200"/>
        </a:p>
      </dgm:t>
    </dgm:pt>
    <dgm:pt modelId="{D5E8435C-6B23-43F3-8DC1-9713CCF52D70}">
      <dgm:prSet custT="1"/>
      <dgm:spPr/>
      <dgm:t>
        <a:bodyPr/>
        <a:lstStyle/>
        <a:p>
          <a:r>
            <a:rPr kumimoji="1" lang="en-US" altLang="ja-JP" sz="2200" dirty="0"/>
            <a:t>3</a:t>
          </a:r>
          <a:r>
            <a:rPr kumimoji="1" lang="ja-JP" altLang="en-US" sz="2200" dirty="0"/>
            <a:t>方向成分（</a:t>
          </a:r>
          <a:r>
            <a:rPr kumimoji="1" lang="en-US" altLang="ja-JP" sz="2200" dirty="0" err="1"/>
            <a:t>Bz</a:t>
          </a:r>
          <a:r>
            <a:rPr kumimoji="1" lang="en-US" altLang="ja-JP" sz="2200" dirty="0"/>
            <a:t>, </a:t>
          </a:r>
          <a:r>
            <a:rPr kumimoji="1" lang="en-US" altLang="ja-JP" sz="2200" dirty="0" err="1"/>
            <a:t>Bt</a:t>
          </a:r>
          <a:r>
            <a:rPr kumimoji="1" lang="en-US" altLang="ja-JP" sz="2200" dirty="0"/>
            <a:t>, Br</a:t>
          </a:r>
          <a:r>
            <a:rPr kumimoji="1" lang="ja-JP" altLang="en-US" sz="2200" dirty="0"/>
            <a:t>）トロイダルモード測定用</a:t>
          </a:r>
          <a:r>
            <a:rPr kumimoji="1" lang="en-US" altLang="ja-JP" sz="2200" dirty="0"/>
            <a:t>PCB</a:t>
          </a:r>
          <a:r>
            <a:rPr kumimoji="1" lang="ja-JP" altLang="en-US" sz="2200" dirty="0"/>
            <a:t>型</a:t>
          </a:r>
          <a:r>
            <a:rPr kumimoji="1" lang="en-US" altLang="ja-JP" sz="2200" dirty="0"/>
            <a:t>2</a:t>
          </a:r>
          <a:r>
            <a:rPr kumimoji="1" lang="ja-JP" altLang="en-US" sz="2200" dirty="0"/>
            <a:t>次元磁気プローブ</a:t>
          </a:r>
          <a:r>
            <a:rPr kumimoji="1" lang="en-US" altLang="ja-JP" sz="2200" dirty="0"/>
            <a:t>8</a:t>
          </a:r>
          <a:r>
            <a:rPr kumimoji="1" lang="ja-JP" altLang="en-US" sz="2200" dirty="0"/>
            <a:t>本作成</a:t>
          </a:r>
        </a:p>
      </dgm:t>
    </dgm:pt>
    <dgm:pt modelId="{3B4E5DEB-6ADB-43E5-8A70-AA94D6FCC1AD}" type="parTrans" cxnId="{C5B90961-E6A4-4170-9212-6A4F23611056}">
      <dgm:prSet/>
      <dgm:spPr/>
      <dgm:t>
        <a:bodyPr/>
        <a:lstStyle/>
        <a:p>
          <a:endParaRPr kumimoji="1" lang="ja-JP" altLang="en-US"/>
        </a:p>
      </dgm:t>
    </dgm:pt>
    <dgm:pt modelId="{BF0014AB-AF62-48B9-87A1-FB6328D5C4BD}" type="sibTrans" cxnId="{C5B90961-E6A4-4170-9212-6A4F23611056}">
      <dgm:prSet/>
      <dgm:spPr/>
      <dgm:t>
        <a:bodyPr/>
        <a:lstStyle/>
        <a:p>
          <a:endParaRPr kumimoji="1" lang="ja-JP" altLang="en-US"/>
        </a:p>
      </dgm:t>
    </dgm:pt>
    <dgm:pt modelId="{67FFB3DE-2EC9-49E0-8DF2-EC666E3D4FA5}">
      <dgm:prSet custT="1"/>
      <dgm:spPr/>
      <dgm:t>
        <a:bodyPr/>
        <a:lstStyle/>
        <a:p>
          <a:r>
            <a:rPr lang="en-US" altLang="ja-JP" sz="2200" b="0" i="0" u="none" strike="noStrike" baseline="0" dirty="0">
              <a:latin typeface="HaranoAjiMincho-Regular-Identity-H"/>
            </a:rPr>
            <a:t>q</a:t>
          </a:r>
          <a:r>
            <a:rPr lang="ja-JP" altLang="en-US" sz="2200" b="0" i="0" u="none" strike="noStrike" baseline="0" dirty="0">
              <a:latin typeface="HaranoAjiMincho-Regular-Identity-H"/>
            </a:rPr>
            <a:t>値の減少による電流駆動型不安定</a:t>
          </a:r>
          <a:endParaRPr kumimoji="1" lang="ja-JP" altLang="en-US" sz="2200" dirty="0"/>
        </a:p>
      </dgm:t>
    </dgm:pt>
    <dgm:pt modelId="{FC7952A3-FFBB-4266-A5FA-E07F4B4A9E3C}" type="parTrans" cxnId="{B8055421-AE92-4451-9085-6CC477DECBFC}">
      <dgm:prSet/>
      <dgm:spPr/>
      <dgm:t>
        <a:bodyPr/>
        <a:lstStyle/>
        <a:p>
          <a:endParaRPr kumimoji="1" lang="ja-JP" altLang="en-US"/>
        </a:p>
      </dgm:t>
    </dgm:pt>
    <dgm:pt modelId="{632CA7C7-0428-4BFE-91BD-6426CA3A2873}" type="sibTrans" cxnId="{B8055421-AE92-4451-9085-6CC477DECBFC}">
      <dgm:prSet/>
      <dgm:spPr/>
      <dgm:t>
        <a:bodyPr/>
        <a:lstStyle/>
        <a:p>
          <a:endParaRPr kumimoji="1" lang="ja-JP" altLang="en-US"/>
        </a:p>
      </dgm:t>
    </dgm:pt>
    <dgm:pt modelId="{6B010139-26D7-456E-BE4F-62533884D82A}">
      <dgm:prSet custT="1"/>
      <dgm:spPr/>
      <dgm:t>
        <a:bodyPr/>
        <a:lstStyle/>
        <a:p>
          <a:r>
            <a:rPr lang="en-US" altLang="ja-JP" sz="2200" b="0" i="0" u="none" strike="noStrike" baseline="0" dirty="0">
              <a:latin typeface="HaranoAjiMincho-Regular-Identity-H"/>
            </a:rPr>
            <a:t>n index</a:t>
          </a:r>
          <a:r>
            <a:rPr lang="ja-JP" altLang="en-US" sz="2200" b="0" i="0" u="none" strike="noStrike" baseline="0" dirty="0">
              <a:latin typeface="HaranoAjiMincho-Regular-Identity-H"/>
            </a:rPr>
            <a:t>の増加・熱圧力上昇による大半径の増加 </a:t>
          </a:r>
          <a:r>
            <a:rPr lang="en-US" altLang="ja-JP" sz="2200" b="0" i="0" u="none" strike="noStrike" baseline="0" dirty="0">
              <a:latin typeface="HaranoAjiMincho-Regular-Identity-H"/>
            </a:rPr>
            <a:t>= </a:t>
          </a:r>
          <a:r>
            <a:rPr lang="ja-JP" altLang="en-US" sz="2200" b="0" i="0" u="none" strike="noStrike" baseline="0" dirty="0">
              <a:latin typeface="HaranoAjiMincho-Regular-Identity-H"/>
            </a:rPr>
            <a:t>浮上</a:t>
          </a:r>
          <a:endParaRPr kumimoji="1" lang="ja-JP" altLang="en-US" sz="2200" dirty="0"/>
        </a:p>
      </dgm:t>
    </dgm:pt>
    <dgm:pt modelId="{D40CFA15-72DF-4FB0-8B98-254D00A9E79E}" type="parTrans" cxnId="{83AC0C3C-924E-4252-82B3-1D515081A7B0}">
      <dgm:prSet/>
      <dgm:spPr/>
      <dgm:t>
        <a:bodyPr/>
        <a:lstStyle/>
        <a:p>
          <a:endParaRPr kumimoji="1" lang="ja-JP" altLang="en-US"/>
        </a:p>
      </dgm:t>
    </dgm:pt>
    <dgm:pt modelId="{8BA6AAEA-8704-4732-993A-FB4EFB87787E}" type="sibTrans" cxnId="{83AC0C3C-924E-4252-82B3-1D515081A7B0}">
      <dgm:prSet/>
      <dgm:spPr/>
      <dgm:t>
        <a:bodyPr/>
        <a:lstStyle/>
        <a:p>
          <a:endParaRPr kumimoji="1" lang="ja-JP" altLang="en-US"/>
        </a:p>
      </dgm:t>
    </dgm:pt>
    <dgm:pt modelId="{5B0D4E76-B011-4FDE-B272-16C97DB213A6}" type="pres">
      <dgm:prSet presAssocID="{52455949-2419-405C-A597-F569253042BE}" presName="linear" presStyleCnt="0">
        <dgm:presLayoutVars>
          <dgm:dir/>
          <dgm:animLvl val="lvl"/>
          <dgm:resizeHandles val="exact"/>
        </dgm:presLayoutVars>
      </dgm:prSet>
      <dgm:spPr/>
    </dgm:pt>
    <dgm:pt modelId="{E9D441AB-D158-4968-9706-CB26BD1B6246}" type="pres">
      <dgm:prSet presAssocID="{FC3A423F-AAD7-4FD5-AAD2-AF9A4A44B374}" presName="parentLin" presStyleCnt="0"/>
      <dgm:spPr/>
    </dgm:pt>
    <dgm:pt modelId="{09054A32-5F69-45AC-BE2D-30C0528BC9BD}" type="pres">
      <dgm:prSet presAssocID="{FC3A423F-AAD7-4FD5-AAD2-AF9A4A44B374}" presName="parentLeftMargin" presStyleLbl="node1" presStyleIdx="0" presStyleCnt="3"/>
      <dgm:spPr/>
    </dgm:pt>
    <dgm:pt modelId="{7223D3C1-37A1-47E3-9401-9CF234CCFBD0}" type="pres">
      <dgm:prSet presAssocID="{FC3A423F-AAD7-4FD5-AAD2-AF9A4A44B374}" presName="parentText" presStyleLbl="node1" presStyleIdx="0" presStyleCnt="3">
        <dgm:presLayoutVars>
          <dgm:chMax val="0"/>
          <dgm:bulletEnabled val="1"/>
        </dgm:presLayoutVars>
      </dgm:prSet>
      <dgm:spPr/>
    </dgm:pt>
    <dgm:pt modelId="{A3B069B3-FF9D-4053-872F-FB62E91D90B8}" type="pres">
      <dgm:prSet presAssocID="{FC3A423F-AAD7-4FD5-AAD2-AF9A4A44B374}" presName="negativeSpace" presStyleCnt="0"/>
      <dgm:spPr/>
    </dgm:pt>
    <dgm:pt modelId="{2C114718-D520-413C-89E8-7D784179D2CE}" type="pres">
      <dgm:prSet presAssocID="{FC3A423F-AAD7-4FD5-AAD2-AF9A4A44B374}" presName="childText" presStyleLbl="conFgAcc1" presStyleIdx="0" presStyleCnt="3">
        <dgm:presLayoutVars>
          <dgm:bulletEnabled val="1"/>
        </dgm:presLayoutVars>
      </dgm:prSet>
      <dgm:spPr/>
    </dgm:pt>
    <dgm:pt modelId="{8F4A3BA5-E2B4-49B0-A392-A4B13F66116B}" type="pres">
      <dgm:prSet presAssocID="{D1D71145-58A9-46BF-A95F-EE7275F06BE2}" presName="spaceBetweenRectangles" presStyleCnt="0"/>
      <dgm:spPr/>
    </dgm:pt>
    <dgm:pt modelId="{44F67DD4-C780-43CA-84EB-E63867783799}" type="pres">
      <dgm:prSet presAssocID="{D8468342-F0E6-4F92-91F1-C383AC139798}" presName="parentLin" presStyleCnt="0"/>
      <dgm:spPr/>
    </dgm:pt>
    <dgm:pt modelId="{6E0B960D-B6EA-46B2-AB28-235A7D4139F2}" type="pres">
      <dgm:prSet presAssocID="{D8468342-F0E6-4F92-91F1-C383AC139798}" presName="parentLeftMargin" presStyleLbl="node1" presStyleIdx="0" presStyleCnt="3"/>
      <dgm:spPr/>
    </dgm:pt>
    <dgm:pt modelId="{8CF9976F-3CF3-471B-8623-3609F57025D7}" type="pres">
      <dgm:prSet presAssocID="{D8468342-F0E6-4F92-91F1-C383AC139798}" presName="parentText" presStyleLbl="node1" presStyleIdx="1" presStyleCnt="3">
        <dgm:presLayoutVars>
          <dgm:chMax val="0"/>
          <dgm:bulletEnabled val="1"/>
        </dgm:presLayoutVars>
      </dgm:prSet>
      <dgm:spPr/>
    </dgm:pt>
    <dgm:pt modelId="{AE110A50-B00E-4677-810D-BD7C3A05922D}" type="pres">
      <dgm:prSet presAssocID="{D8468342-F0E6-4F92-91F1-C383AC139798}" presName="negativeSpace" presStyleCnt="0"/>
      <dgm:spPr/>
    </dgm:pt>
    <dgm:pt modelId="{1D5F864C-C4C5-4067-BD0C-BD3304F89A32}" type="pres">
      <dgm:prSet presAssocID="{D8468342-F0E6-4F92-91F1-C383AC139798}" presName="childText" presStyleLbl="conFgAcc1" presStyleIdx="1" presStyleCnt="3">
        <dgm:presLayoutVars>
          <dgm:bulletEnabled val="1"/>
        </dgm:presLayoutVars>
      </dgm:prSet>
      <dgm:spPr/>
    </dgm:pt>
    <dgm:pt modelId="{42884C18-6B90-4111-A26B-363744335B51}" type="pres">
      <dgm:prSet presAssocID="{C8C0A6FE-F5ED-405B-B0B7-111547228938}" presName="spaceBetweenRectangles" presStyleCnt="0"/>
      <dgm:spPr/>
    </dgm:pt>
    <dgm:pt modelId="{BC436C13-C615-4E3C-BB6A-0A64F8C85A94}" type="pres">
      <dgm:prSet presAssocID="{F91C1981-A681-4148-9C16-8197D8A16B04}" presName="parentLin" presStyleCnt="0"/>
      <dgm:spPr/>
    </dgm:pt>
    <dgm:pt modelId="{01837488-7BE2-4960-B3A3-FFA73CE960CB}" type="pres">
      <dgm:prSet presAssocID="{F91C1981-A681-4148-9C16-8197D8A16B04}" presName="parentLeftMargin" presStyleLbl="node1" presStyleIdx="1" presStyleCnt="3"/>
      <dgm:spPr/>
    </dgm:pt>
    <dgm:pt modelId="{D2ADEAFB-1C71-40A9-A4D9-58DE76B3541F}" type="pres">
      <dgm:prSet presAssocID="{F91C1981-A681-4148-9C16-8197D8A16B04}" presName="parentText" presStyleLbl="node1" presStyleIdx="2" presStyleCnt="3">
        <dgm:presLayoutVars>
          <dgm:chMax val="0"/>
          <dgm:bulletEnabled val="1"/>
        </dgm:presLayoutVars>
      </dgm:prSet>
      <dgm:spPr/>
    </dgm:pt>
    <dgm:pt modelId="{021DE830-8107-4156-909F-73B9A57152DB}" type="pres">
      <dgm:prSet presAssocID="{F91C1981-A681-4148-9C16-8197D8A16B04}" presName="negativeSpace" presStyleCnt="0"/>
      <dgm:spPr/>
    </dgm:pt>
    <dgm:pt modelId="{27026580-B4F4-4DC6-9E6C-08BCDD97EB2B}" type="pres">
      <dgm:prSet presAssocID="{F91C1981-A681-4148-9C16-8197D8A16B04}" presName="childText" presStyleLbl="conFgAcc1" presStyleIdx="2" presStyleCnt="3">
        <dgm:presLayoutVars>
          <dgm:bulletEnabled val="1"/>
        </dgm:presLayoutVars>
      </dgm:prSet>
      <dgm:spPr/>
    </dgm:pt>
  </dgm:ptLst>
  <dgm:cxnLst>
    <dgm:cxn modelId="{E4F60006-CC82-4EEF-A4A3-047097A88F2C}" type="presOf" srcId="{D5E8435C-6B23-43F3-8DC1-9713CCF52D70}" destId="{1D5F864C-C4C5-4067-BD0C-BD3304F89A32}" srcOrd="0" destOrd="1" presId="urn:microsoft.com/office/officeart/2005/8/layout/list1"/>
    <dgm:cxn modelId="{6C07150D-789A-4A31-B16F-33B11E034706}" srcId="{52455949-2419-405C-A597-F569253042BE}" destId="{FC3A423F-AAD7-4FD5-AAD2-AF9A4A44B374}" srcOrd="0" destOrd="0" parTransId="{5E7FD286-1B03-4337-8043-D623D81BDF9C}" sibTransId="{D1D71145-58A9-46BF-A95F-EE7275F06BE2}"/>
    <dgm:cxn modelId="{B8055421-AE92-4451-9085-6CC477DECBFC}" srcId="{FC3A423F-AAD7-4FD5-AAD2-AF9A4A44B374}" destId="{67FFB3DE-2EC9-49E0-8DF2-EC666E3D4FA5}" srcOrd="1" destOrd="0" parTransId="{FC7952A3-FFBB-4266-A5FA-E07F4B4A9E3C}" sibTransId="{632CA7C7-0428-4BFE-91BD-6426CA3A2873}"/>
    <dgm:cxn modelId="{B26E9B2B-2CB8-480E-AEB0-7A70764495BC}" type="presOf" srcId="{F91C1981-A681-4148-9C16-8197D8A16B04}" destId="{01837488-7BE2-4960-B3A3-FFA73CE960CB}" srcOrd="0" destOrd="0" presId="urn:microsoft.com/office/officeart/2005/8/layout/list1"/>
    <dgm:cxn modelId="{5ECE9436-1104-47D4-BC2C-D82C0379DE32}" type="presOf" srcId="{52455949-2419-405C-A597-F569253042BE}" destId="{5B0D4E76-B011-4FDE-B272-16C97DB213A6}" srcOrd="0" destOrd="0" presId="urn:microsoft.com/office/officeart/2005/8/layout/list1"/>
    <dgm:cxn modelId="{DA90EB36-10D8-4586-B5AA-49625EFB3791}" type="presOf" srcId="{67FFB3DE-2EC9-49E0-8DF2-EC666E3D4FA5}" destId="{2C114718-D520-413C-89E8-7D784179D2CE}" srcOrd="0" destOrd="1" presId="urn:microsoft.com/office/officeart/2005/8/layout/list1"/>
    <dgm:cxn modelId="{83AC0C3C-924E-4252-82B3-1D515081A7B0}" srcId="{FC3A423F-AAD7-4FD5-AAD2-AF9A4A44B374}" destId="{6B010139-26D7-456E-BE4F-62533884D82A}" srcOrd="2" destOrd="0" parTransId="{D40CFA15-72DF-4FB0-8B98-254D00A9E79E}" sibTransId="{8BA6AAEA-8704-4732-993A-FB4EFB87787E}"/>
    <dgm:cxn modelId="{C5B90961-E6A4-4170-9212-6A4F23611056}" srcId="{D8468342-F0E6-4F92-91F1-C383AC139798}" destId="{D5E8435C-6B23-43F3-8DC1-9713CCF52D70}" srcOrd="1" destOrd="0" parTransId="{3B4E5DEB-6ADB-43E5-8A70-AA94D6FCC1AD}" sibTransId="{BF0014AB-AF62-48B9-87A1-FB6328D5C4BD}"/>
    <dgm:cxn modelId="{0EB45D45-2162-4532-BB05-EBB53E32B69B}" type="presOf" srcId="{D8468342-F0E6-4F92-91F1-C383AC139798}" destId="{6E0B960D-B6EA-46B2-AB28-235A7D4139F2}" srcOrd="0" destOrd="0" presId="urn:microsoft.com/office/officeart/2005/8/layout/list1"/>
    <dgm:cxn modelId="{73F1E245-B14F-4F64-AEE6-D8BC47C27E11}" srcId="{52455949-2419-405C-A597-F569253042BE}" destId="{D8468342-F0E6-4F92-91F1-C383AC139798}" srcOrd="1" destOrd="0" parTransId="{96B93441-A3D2-48B5-8468-585DDAE1DE10}" sibTransId="{C8C0A6FE-F5ED-405B-B0B7-111547228938}"/>
    <dgm:cxn modelId="{48EC256C-EFB6-40C6-B9EC-9708B9BF5D53}" srcId="{D8468342-F0E6-4F92-91F1-C383AC139798}" destId="{53572122-A8E7-4DF9-ADFC-F39673B31A11}" srcOrd="0" destOrd="0" parTransId="{E0467B15-35DE-48FE-BD13-DFA0406B6073}" sibTransId="{B1968403-EAC1-4353-95C3-D2A5E3FC0A6B}"/>
    <dgm:cxn modelId="{EB346250-79BB-42EC-A7EB-3EF18A3EAF7B}" type="presOf" srcId="{F91C1981-A681-4148-9C16-8197D8A16B04}" destId="{D2ADEAFB-1C71-40A9-A4D9-58DE76B3541F}" srcOrd="1" destOrd="0" presId="urn:microsoft.com/office/officeart/2005/8/layout/list1"/>
    <dgm:cxn modelId="{D08D3D9E-6694-4FD7-87F5-A21A7E2BC4F6}" srcId="{F91C1981-A681-4148-9C16-8197D8A16B04}" destId="{D09B438D-BD3C-4AAE-9CE7-0068AF26B60A}" srcOrd="0" destOrd="0" parTransId="{AC282F28-DA1F-4E28-803D-1EC80079F2C6}" sibTransId="{9F646290-54EF-48EA-BC74-E6CCC6C2E66A}"/>
    <dgm:cxn modelId="{BB079CB6-823E-42FA-8AA9-A9901ACE37E8}" type="presOf" srcId="{D1C70F3F-3E73-4D0D-988B-39944F56FBA1}" destId="{2C114718-D520-413C-89E8-7D784179D2CE}" srcOrd="0" destOrd="0" presId="urn:microsoft.com/office/officeart/2005/8/layout/list1"/>
    <dgm:cxn modelId="{75E810B8-8BC2-495B-BEF4-5E34A19110E7}" type="presOf" srcId="{D09B438D-BD3C-4AAE-9CE7-0068AF26B60A}" destId="{27026580-B4F4-4DC6-9E6C-08BCDD97EB2B}" srcOrd="0" destOrd="0" presId="urn:microsoft.com/office/officeart/2005/8/layout/list1"/>
    <dgm:cxn modelId="{FBD6D1CC-42DF-4F29-A35F-DCDB76564B6F}" srcId="{FC3A423F-AAD7-4FD5-AAD2-AF9A4A44B374}" destId="{D1C70F3F-3E73-4D0D-988B-39944F56FBA1}" srcOrd="0" destOrd="0" parTransId="{531E8576-7F85-4EC6-9DFB-63077B719B44}" sibTransId="{D2A73D72-EC25-469C-BEE9-601FDD68F180}"/>
    <dgm:cxn modelId="{B44734D2-768F-4FAF-9A74-5CC8158F3DD1}" type="presOf" srcId="{D8468342-F0E6-4F92-91F1-C383AC139798}" destId="{8CF9976F-3CF3-471B-8623-3609F57025D7}" srcOrd="1" destOrd="0" presId="urn:microsoft.com/office/officeart/2005/8/layout/list1"/>
    <dgm:cxn modelId="{5A54F5D8-FF70-4578-88D2-92C8D69851B7}" srcId="{52455949-2419-405C-A597-F569253042BE}" destId="{F91C1981-A681-4148-9C16-8197D8A16B04}" srcOrd="2" destOrd="0" parTransId="{6B659344-A86E-415B-855B-01D91B4EE966}" sibTransId="{EE64517F-EFAD-4120-A340-50F03300E773}"/>
    <dgm:cxn modelId="{757ACED9-03FD-4C0C-8D93-B14EA9D28ADA}" type="presOf" srcId="{53572122-A8E7-4DF9-ADFC-F39673B31A11}" destId="{1D5F864C-C4C5-4067-BD0C-BD3304F89A32}" srcOrd="0" destOrd="0" presId="urn:microsoft.com/office/officeart/2005/8/layout/list1"/>
    <dgm:cxn modelId="{F7DDB7E8-A906-40AC-9D9E-A71482237274}" type="presOf" srcId="{6B010139-26D7-456E-BE4F-62533884D82A}" destId="{2C114718-D520-413C-89E8-7D784179D2CE}" srcOrd="0" destOrd="2" presId="urn:microsoft.com/office/officeart/2005/8/layout/list1"/>
    <dgm:cxn modelId="{F35401F1-3C64-4FAE-A489-01FCD52DB1D0}" type="presOf" srcId="{FC3A423F-AAD7-4FD5-AAD2-AF9A4A44B374}" destId="{09054A32-5F69-45AC-BE2D-30C0528BC9BD}" srcOrd="0" destOrd="0" presId="urn:microsoft.com/office/officeart/2005/8/layout/list1"/>
    <dgm:cxn modelId="{093A80F4-5555-4BBB-9E6C-E996642734CC}" type="presOf" srcId="{FC3A423F-AAD7-4FD5-AAD2-AF9A4A44B374}" destId="{7223D3C1-37A1-47E3-9401-9CF234CCFBD0}" srcOrd="1" destOrd="0" presId="urn:microsoft.com/office/officeart/2005/8/layout/list1"/>
    <dgm:cxn modelId="{7FDB5175-C514-46B0-B824-57E669277842}" type="presParOf" srcId="{5B0D4E76-B011-4FDE-B272-16C97DB213A6}" destId="{E9D441AB-D158-4968-9706-CB26BD1B6246}" srcOrd="0" destOrd="0" presId="urn:microsoft.com/office/officeart/2005/8/layout/list1"/>
    <dgm:cxn modelId="{497B8AB7-FE18-4FF6-B899-9EF245459F53}" type="presParOf" srcId="{E9D441AB-D158-4968-9706-CB26BD1B6246}" destId="{09054A32-5F69-45AC-BE2D-30C0528BC9BD}" srcOrd="0" destOrd="0" presId="urn:microsoft.com/office/officeart/2005/8/layout/list1"/>
    <dgm:cxn modelId="{7390BD94-1EE3-4048-AA52-39BCC020A40B}" type="presParOf" srcId="{E9D441AB-D158-4968-9706-CB26BD1B6246}" destId="{7223D3C1-37A1-47E3-9401-9CF234CCFBD0}" srcOrd="1" destOrd="0" presId="urn:microsoft.com/office/officeart/2005/8/layout/list1"/>
    <dgm:cxn modelId="{CA009B3E-30FA-4074-BF99-1C5E1B0F3D22}" type="presParOf" srcId="{5B0D4E76-B011-4FDE-B272-16C97DB213A6}" destId="{A3B069B3-FF9D-4053-872F-FB62E91D90B8}" srcOrd="1" destOrd="0" presId="urn:microsoft.com/office/officeart/2005/8/layout/list1"/>
    <dgm:cxn modelId="{62F815E4-69FF-4F18-A6EF-4161EF46AD5B}" type="presParOf" srcId="{5B0D4E76-B011-4FDE-B272-16C97DB213A6}" destId="{2C114718-D520-413C-89E8-7D784179D2CE}" srcOrd="2" destOrd="0" presId="urn:microsoft.com/office/officeart/2005/8/layout/list1"/>
    <dgm:cxn modelId="{8B66B25F-FFB1-4A48-BC19-B18E9D72EE3F}" type="presParOf" srcId="{5B0D4E76-B011-4FDE-B272-16C97DB213A6}" destId="{8F4A3BA5-E2B4-49B0-A392-A4B13F66116B}" srcOrd="3" destOrd="0" presId="urn:microsoft.com/office/officeart/2005/8/layout/list1"/>
    <dgm:cxn modelId="{D49F0657-35FF-4D5E-8423-636B1CFFA051}" type="presParOf" srcId="{5B0D4E76-B011-4FDE-B272-16C97DB213A6}" destId="{44F67DD4-C780-43CA-84EB-E63867783799}" srcOrd="4" destOrd="0" presId="urn:microsoft.com/office/officeart/2005/8/layout/list1"/>
    <dgm:cxn modelId="{6801180C-700D-4D4E-8617-1567DF44E192}" type="presParOf" srcId="{44F67DD4-C780-43CA-84EB-E63867783799}" destId="{6E0B960D-B6EA-46B2-AB28-235A7D4139F2}" srcOrd="0" destOrd="0" presId="urn:microsoft.com/office/officeart/2005/8/layout/list1"/>
    <dgm:cxn modelId="{A6362556-1E34-46F5-A47B-347852437669}" type="presParOf" srcId="{44F67DD4-C780-43CA-84EB-E63867783799}" destId="{8CF9976F-3CF3-471B-8623-3609F57025D7}" srcOrd="1" destOrd="0" presId="urn:microsoft.com/office/officeart/2005/8/layout/list1"/>
    <dgm:cxn modelId="{5FA3E8B2-E62C-4D21-95A6-2C3DA47DAC6E}" type="presParOf" srcId="{5B0D4E76-B011-4FDE-B272-16C97DB213A6}" destId="{AE110A50-B00E-4677-810D-BD7C3A05922D}" srcOrd="5" destOrd="0" presId="urn:microsoft.com/office/officeart/2005/8/layout/list1"/>
    <dgm:cxn modelId="{77E6EBB6-4954-48E3-A8D3-5BDCE9BF14B3}" type="presParOf" srcId="{5B0D4E76-B011-4FDE-B272-16C97DB213A6}" destId="{1D5F864C-C4C5-4067-BD0C-BD3304F89A32}" srcOrd="6" destOrd="0" presId="urn:microsoft.com/office/officeart/2005/8/layout/list1"/>
    <dgm:cxn modelId="{53D0ACE3-2278-4FA8-A59C-95C9C84F8FCA}" type="presParOf" srcId="{5B0D4E76-B011-4FDE-B272-16C97DB213A6}" destId="{42884C18-6B90-4111-A26B-363744335B51}" srcOrd="7" destOrd="0" presId="urn:microsoft.com/office/officeart/2005/8/layout/list1"/>
    <dgm:cxn modelId="{49997B2A-9175-4106-B85A-050F1BCC81E1}" type="presParOf" srcId="{5B0D4E76-B011-4FDE-B272-16C97DB213A6}" destId="{BC436C13-C615-4E3C-BB6A-0A64F8C85A94}" srcOrd="8" destOrd="0" presId="urn:microsoft.com/office/officeart/2005/8/layout/list1"/>
    <dgm:cxn modelId="{966231FE-AEB9-411C-8553-76A413F20CD9}" type="presParOf" srcId="{BC436C13-C615-4E3C-BB6A-0A64F8C85A94}" destId="{01837488-7BE2-4960-B3A3-FFA73CE960CB}" srcOrd="0" destOrd="0" presId="urn:microsoft.com/office/officeart/2005/8/layout/list1"/>
    <dgm:cxn modelId="{ADF0D720-B2EF-4B5E-B29B-6E8C6F26FE6B}" type="presParOf" srcId="{BC436C13-C615-4E3C-BB6A-0A64F8C85A94}" destId="{D2ADEAFB-1C71-40A9-A4D9-58DE76B3541F}" srcOrd="1" destOrd="0" presId="urn:microsoft.com/office/officeart/2005/8/layout/list1"/>
    <dgm:cxn modelId="{DA25FA4B-D517-4D8F-8706-31BF66AFA29D}" type="presParOf" srcId="{5B0D4E76-B011-4FDE-B272-16C97DB213A6}" destId="{021DE830-8107-4156-909F-73B9A57152DB}" srcOrd="9" destOrd="0" presId="urn:microsoft.com/office/officeart/2005/8/layout/list1"/>
    <dgm:cxn modelId="{9B7A796F-DA5B-4D08-B107-8BE346C98483}" type="presParOf" srcId="{5B0D4E76-B011-4FDE-B272-16C97DB213A6}" destId="{27026580-B4F4-4DC6-9E6C-08BCDD97EB2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14718-D520-413C-89E8-7D784179D2CE}">
      <dsp:nvSpPr>
        <dsp:cNvPr id="0" name=""/>
        <dsp:cNvSpPr/>
      </dsp:nvSpPr>
      <dsp:spPr>
        <a:xfrm>
          <a:off x="0" y="227791"/>
          <a:ext cx="10778094" cy="1890000"/>
        </a:xfrm>
        <a:prstGeom prst="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6500" tIns="312420" rIns="836500" bIns="156464" numCol="1" spcCol="1270" anchor="t" anchorCtr="0">
          <a:noAutofit/>
        </a:bodyPr>
        <a:lstStyle/>
        <a:p>
          <a:pPr marL="228600" lvl="1" indent="-228600" algn="l" defTabSz="977900">
            <a:lnSpc>
              <a:spcPct val="90000"/>
            </a:lnSpc>
            <a:spcBef>
              <a:spcPct val="0"/>
            </a:spcBef>
            <a:spcAft>
              <a:spcPct val="15000"/>
            </a:spcAft>
            <a:buChar char="•"/>
          </a:pPr>
          <a:r>
            <a:rPr lang="ja-JP" altLang="en-US" sz="2200" b="0" i="0" u="none" strike="noStrike" kern="1200" baseline="0" dirty="0">
              <a:latin typeface="HaranoAjiMincho-Regular-Identity-H"/>
            </a:rPr>
            <a:t>未解明問題、太陽フレアのトリガメカニズムをスフェロマックの異極性合体でモデル化</a:t>
          </a:r>
          <a:endParaRPr kumimoji="1" lang="ja-JP" altLang="en-US" sz="2200" kern="1200" dirty="0"/>
        </a:p>
        <a:p>
          <a:pPr marL="228600" lvl="1" indent="-228600" algn="l" defTabSz="977900">
            <a:lnSpc>
              <a:spcPct val="90000"/>
            </a:lnSpc>
            <a:spcBef>
              <a:spcPct val="0"/>
            </a:spcBef>
            <a:spcAft>
              <a:spcPct val="15000"/>
            </a:spcAft>
            <a:buChar char="•"/>
          </a:pPr>
          <a:r>
            <a:rPr lang="en-US" altLang="ja-JP" sz="2200" b="0" i="0" u="none" strike="noStrike" kern="1200" baseline="0" dirty="0">
              <a:latin typeface="HaranoAjiMincho-Regular-Identity-H"/>
            </a:rPr>
            <a:t>q</a:t>
          </a:r>
          <a:r>
            <a:rPr lang="ja-JP" altLang="en-US" sz="2200" b="0" i="0" u="none" strike="noStrike" kern="1200" baseline="0" dirty="0">
              <a:latin typeface="HaranoAjiMincho-Regular-Identity-H"/>
            </a:rPr>
            <a:t>値の減少による電流駆動型不安定</a:t>
          </a:r>
          <a:endParaRPr kumimoji="1" lang="ja-JP" altLang="en-US" sz="2200" kern="1200" dirty="0"/>
        </a:p>
        <a:p>
          <a:pPr marL="228600" lvl="1" indent="-228600" algn="l" defTabSz="977900">
            <a:lnSpc>
              <a:spcPct val="90000"/>
            </a:lnSpc>
            <a:spcBef>
              <a:spcPct val="0"/>
            </a:spcBef>
            <a:spcAft>
              <a:spcPct val="15000"/>
            </a:spcAft>
            <a:buChar char="•"/>
          </a:pPr>
          <a:r>
            <a:rPr lang="en-US" altLang="ja-JP" sz="2200" b="0" i="0" u="none" strike="noStrike" kern="1200" baseline="0" dirty="0">
              <a:latin typeface="HaranoAjiMincho-Regular-Identity-H"/>
            </a:rPr>
            <a:t>n index</a:t>
          </a:r>
          <a:r>
            <a:rPr lang="ja-JP" altLang="en-US" sz="2200" b="0" i="0" u="none" strike="noStrike" kern="1200" baseline="0" dirty="0">
              <a:latin typeface="HaranoAjiMincho-Regular-Identity-H"/>
            </a:rPr>
            <a:t>の増加・熱圧力上昇による大半径の増加 </a:t>
          </a:r>
          <a:r>
            <a:rPr lang="en-US" altLang="ja-JP" sz="2200" b="0" i="0" u="none" strike="noStrike" kern="1200" baseline="0" dirty="0">
              <a:latin typeface="HaranoAjiMincho-Regular-Identity-H"/>
            </a:rPr>
            <a:t>= </a:t>
          </a:r>
          <a:r>
            <a:rPr lang="ja-JP" altLang="en-US" sz="2200" b="0" i="0" u="none" strike="noStrike" kern="1200" baseline="0" dirty="0">
              <a:latin typeface="HaranoAjiMincho-Regular-Identity-H"/>
            </a:rPr>
            <a:t>浮上</a:t>
          </a:r>
          <a:endParaRPr kumimoji="1" lang="ja-JP" altLang="en-US" sz="2200" kern="1200" dirty="0"/>
        </a:p>
      </dsp:txBody>
      <dsp:txXfrm>
        <a:off x="0" y="227791"/>
        <a:ext cx="10778094" cy="1890000"/>
      </dsp:txXfrm>
    </dsp:sp>
    <dsp:sp modelId="{7223D3C1-37A1-47E3-9401-9CF234CCFBD0}">
      <dsp:nvSpPr>
        <dsp:cNvPr id="0" name=""/>
        <dsp:cNvSpPr/>
      </dsp:nvSpPr>
      <dsp:spPr>
        <a:xfrm>
          <a:off x="538904" y="6391"/>
          <a:ext cx="7544665" cy="44280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170" tIns="0" rIns="285170" bIns="0" numCol="1" spcCol="1270" anchor="ctr" anchorCtr="0">
          <a:noAutofit/>
        </a:bodyPr>
        <a:lstStyle/>
        <a:p>
          <a:pPr marL="0" lvl="0" indent="0" algn="l" defTabSz="977900">
            <a:lnSpc>
              <a:spcPct val="90000"/>
            </a:lnSpc>
            <a:spcBef>
              <a:spcPct val="0"/>
            </a:spcBef>
            <a:spcAft>
              <a:spcPct val="35000"/>
            </a:spcAft>
            <a:buNone/>
          </a:pPr>
          <a:r>
            <a:rPr lang="ja-JP" altLang="en-US" sz="2200" b="0" i="0" u="none" strike="noStrike" kern="1200" baseline="0" dirty="0">
              <a:latin typeface="HaranoAjiMincho-Regular-Identity-H"/>
            </a:rPr>
            <a:t>研究目的</a:t>
          </a:r>
        </a:p>
      </dsp:txBody>
      <dsp:txXfrm>
        <a:off x="560520" y="28007"/>
        <a:ext cx="7501433" cy="399568"/>
      </dsp:txXfrm>
    </dsp:sp>
    <dsp:sp modelId="{1D5F864C-C4C5-4067-BD0C-BD3304F89A32}">
      <dsp:nvSpPr>
        <dsp:cNvPr id="0" name=""/>
        <dsp:cNvSpPr/>
      </dsp:nvSpPr>
      <dsp:spPr>
        <a:xfrm>
          <a:off x="0" y="2420192"/>
          <a:ext cx="10778094" cy="1512000"/>
        </a:xfrm>
        <a:prstGeom prst="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6500" tIns="312420" rIns="836500" bIns="156464" numCol="1" spcCol="1270" anchor="t" anchorCtr="0">
          <a:noAutofit/>
        </a:bodyPr>
        <a:lstStyle/>
        <a:p>
          <a:pPr marL="228600" lvl="1" indent="-228600" algn="l" defTabSz="977900">
            <a:lnSpc>
              <a:spcPct val="90000"/>
            </a:lnSpc>
            <a:spcBef>
              <a:spcPct val="0"/>
            </a:spcBef>
            <a:spcAft>
              <a:spcPct val="15000"/>
            </a:spcAft>
            <a:buChar char="•"/>
          </a:pPr>
          <a:r>
            <a:rPr kumimoji="1" lang="en-US" altLang="ja-JP" sz="2200" kern="1200" dirty="0"/>
            <a:t>2</a:t>
          </a:r>
          <a:r>
            <a:rPr kumimoji="1" lang="ja-JP" altLang="en-US" sz="2200" kern="1200" dirty="0"/>
            <a:t>方向成分</a:t>
          </a:r>
          <a:r>
            <a:rPr kumimoji="1" lang="en-US" altLang="ja-JP" sz="2200" kern="1200" dirty="0"/>
            <a:t>(</a:t>
          </a:r>
          <a:r>
            <a:rPr kumimoji="1" lang="en-US" altLang="ja-JP" sz="2200" kern="1200" dirty="0" err="1"/>
            <a:t>Bz</a:t>
          </a:r>
          <a:r>
            <a:rPr kumimoji="1" lang="en-US" altLang="ja-JP" sz="2200" kern="1200" dirty="0"/>
            <a:t>, </a:t>
          </a:r>
          <a:r>
            <a:rPr kumimoji="1" lang="en-US" altLang="ja-JP" sz="2200" kern="1200" dirty="0" err="1"/>
            <a:t>Bt</a:t>
          </a:r>
          <a:r>
            <a:rPr kumimoji="1" lang="en-US" altLang="ja-JP" sz="2200" kern="1200" dirty="0"/>
            <a:t>)2</a:t>
          </a:r>
          <a:r>
            <a:rPr kumimoji="1" lang="ja-JP" altLang="en-US" sz="2200" kern="1200" dirty="0"/>
            <a:t>次元磁場測定用</a:t>
          </a:r>
          <a:r>
            <a:rPr kumimoji="1" lang="en-US" altLang="ja-JP" sz="2200" kern="1200" dirty="0"/>
            <a:t>PCB</a:t>
          </a:r>
          <a:r>
            <a:rPr kumimoji="1" lang="ja-JP" altLang="en-US" sz="2200" kern="1200" dirty="0"/>
            <a:t>型</a:t>
          </a:r>
          <a:r>
            <a:rPr kumimoji="1" lang="en-US" altLang="ja-JP" sz="2200" kern="1200" dirty="0"/>
            <a:t>2</a:t>
          </a:r>
          <a:r>
            <a:rPr kumimoji="1" lang="ja-JP" altLang="en-US" sz="2200" kern="1200" dirty="0"/>
            <a:t>次元磁気プローブ</a:t>
          </a:r>
          <a:r>
            <a:rPr kumimoji="1" lang="en-US" altLang="ja-JP" sz="2200" kern="1200" dirty="0"/>
            <a:t>10</a:t>
          </a:r>
          <a:r>
            <a:rPr kumimoji="1" lang="ja-JP" altLang="en-US" sz="2200" kern="1200" dirty="0"/>
            <a:t>本作成</a:t>
          </a:r>
        </a:p>
        <a:p>
          <a:pPr marL="228600" lvl="1" indent="-228600" algn="l" defTabSz="977900">
            <a:lnSpc>
              <a:spcPct val="90000"/>
            </a:lnSpc>
            <a:spcBef>
              <a:spcPct val="0"/>
            </a:spcBef>
            <a:spcAft>
              <a:spcPct val="15000"/>
            </a:spcAft>
            <a:buChar char="•"/>
          </a:pPr>
          <a:r>
            <a:rPr kumimoji="1" lang="en-US" altLang="ja-JP" sz="2200" kern="1200" dirty="0"/>
            <a:t>3</a:t>
          </a:r>
          <a:r>
            <a:rPr kumimoji="1" lang="ja-JP" altLang="en-US" sz="2200" kern="1200" dirty="0"/>
            <a:t>方向成分（</a:t>
          </a:r>
          <a:r>
            <a:rPr kumimoji="1" lang="en-US" altLang="ja-JP" sz="2200" kern="1200" dirty="0" err="1"/>
            <a:t>Bz</a:t>
          </a:r>
          <a:r>
            <a:rPr kumimoji="1" lang="en-US" altLang="ja-JP" sz="2200" kern="1200" dirty="0"/>
            <a:t>, </a:t>
          </a:r>
          <a:r>
            <a:rPr kumimoji="1" lang="en-US" altLang="ja-JP" sz="2200" kern="1200" dirty="0" err="1"/>
            <a:t>Bt</a:t>
          </a:r>
          <a:r>
            <a:rPr kumimoji="1" lang="en-US" altLang="ja-JP" sz="2200" kern="1200" dirty="0"/>
            <a:t>, Br</a:t>
          </a:r>
          <a:r>
            <a:rPr kumimoji="1" lang="ja-JP" altLang="en-US" sz="2200" kern="1200" dirty="0"/>
            <a:t>）トロイダルモード測定用</a:t>
          </a:r>
          <a:r>
            <a:rPr kumimoji="1" lang="en-US" altLang="ja-JP" sz="2200" kern="1200" dirty="0"/>
            <a:t>PCB</a:t>
          </a:r>
          <a:r>
            <a:rPr kumimoji="1" lang="ja-JP" altLang="en-US" sz="2200" kern="1200" dirty="0"/>
            <a:t>型</a:t>
          </a:r>
          <a:r>
            <a:rPr kumimoji="1" lang="en-US" altLang="ja-JP" sz="2200" kern="1200" dirty="0"/>
            <a:t>2</a:t>
          </a:r>
          <a:r>
            <a:rPr kumimoji="1" lang="ja-JP" altLang="en-US" sz="2200" kern="1200" dirty="0"/>
            <a:t>次元磁気プローブ</a:t>
          </a:r>
          <a:r>
            <a:rPr kumimoji="1" lang="en-US" altLang="ja-JP" sz="2200" kern="1200" dirty="0"/>
            <a:t>8</a:t>
          </a:r>
          <a:r>
            <a:rPr kumimoji="1" lang="ja-JP" altLang="en-US" sz="2200" kern="1200" dirty="0"/>
            <a:t>本作成</a:t>
          </a:r>
        </a:p>
      </dsp:txBody>
      <dsp:txXfrm>
        <a:off x="0" y="2420192"/>
        <a:ext cx="10778094" cy="1512000"/>
      </dsp:txXfrm>
    </dsp:sp>
    <dsp:sp modelId="{8CF9976F-3CF3-471B-8623-3609F57025D7}">
      <dsp:nvSpPr>
        <dsp:cNvPr id="0" name=""/>
        <dsp:cNvSpPr/>
      </dsp:nvSpPr>
      <dsp:spPr>
        <a:xfrm>
          <a:off x="538904" y="2198791"/>
          <a:ext cx="7544665" cy="44280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170" tIns="0" rIns="285170" bIns="0" numCol="1" spcCol="1270" anchor="ctr" anchorCtr="0">
          <a:noAutofit/>
        </a:bodyPr>
        <a:lstStyle/>
        <a:p>
          <a:pPr marL="0" lvl="0" indent="0" algn="l" defTabSz="977900">
            <a:lnSpc>
              <a:spcPct val="90000"/>
            </a:lnSpc>
            <a:spcBef>
              <a:spcPct val="0"/>
            </a:spcBef>
            <a:spcAft>
              <a:spcPct val="35000"/>
            </a:spcAft>
            <a:buNone/>
          </a:pPr>
          <a:r>
            <a:rPr lang="ja-JP" altLang="en-US" sz="2200" b="0" i="0" u="none" strike="noStrike" kern="1200" baseline="0" dirty="0">
              <a:latin typeface="HaranoAjiMincho-Regular-Identity-H"/>
            </a:rPr>
            <a:t>従来より高精細な磁気プローブ計測システムの作成</a:t>
          </a:r>
        </a:p>
      </dsp:txBody>
      <dsp:txXfrm>
        <a:off x="560520" y="2220407"/>
        <a:ext cx="7501433" cy="399568"/>
      </dsp:txXfrm>
    </dsp:sp>
    <dsp:sp modelId="{27026580-B4F4-4DC6-9E6C-08BCDD97EB2B}">
      <dsp:nvSpPr>
        <dsp:cNvPr id="0" name=""/>
        <dsp:cNvSpPr/>
      </dsp:nvSpPr>
      <dsp:spPr>
        <a:xfrm>
          <a:off x="0" y="4234592"/>
          <a:ext cx="10778094" cy="803250"/>
        </a:xfrm>
        <a:prstGeom prst="rect">
          <a:avLst/>
        </a:prstGeom>
        <a:solidFill>
          <a:schemeClr val="accent6">
            <a:alpha val="90000"/>
            <a:tint val="4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6500" tIns="312420" rIns="836500" bIns="156464" numCol="1" spcCol="1270" anchor="t" anchorCtr="0">
          <a:noAutofit/>
        </a:bodyPr>
        <a:lstStyle/>
        <a:p>
          <a:pPr marL="228600" lvl="1" indent="-228600" algn="l" defTabSz="977900">
            <a:lnSpc>
              <a:spcPct val="90000"/>
            </a:lnSpc>
            <a:spcBef>
              <a:spcPct val="0"/>
            </a:spcBef>
            <a:spcAft>
              <a:spcPct val="15000"/>
            </a:spcAft>
            <a:buChar char="•"/>
          </a:pPr>
          <a:r>
            <a:rPr kumimoji="1" lang="ja-JP" altLang="en-US" sz="2200" kern="1200" dirty="0"/>
            <a:t>合体に伴う熱圧力上昇による大半径の増大</a:t>
          </a:r>
        </a:p>
      </dsp:txBody>
      <dsp:txXfrm>
        <a:off x="0" y="4234592"/>
        <a:ext cx="10778094" cy="803250"/>
      </dsp:txXfrm>
    </dsp:sp>
    <dsp:sp modelId="{D2ADEAFB-1C71-40A9-A4D9-58DE76B3541F}">
      <dsp:nvSpPr>
        <dsp:cNvPr id="0" name=""/>
        <dsp:cNvSpPr/>
      </dsp:nvSpPr>
      <dsp:spPr>
        <a:xfrm>
          <a:off x="538904" y="4013192"/>
          <a:ext cx="7544665" cy="442800"/>
        </a:xfrm>
        <a:prstGeom prst="round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170" tIns="0" rIns="285170" bIns="0" numCol="1" spcCol="1270" anchor="ctr" anchorCtr="0">
          <a:noAutofit/>
        </a:bodyPr>
        <a:lstStyle/>
        <a:p>
          <a:pPr marL="0" lvl="0" indent="0" algn="l" defTabSz="977900">
            <a:lnSpc>
              <a:spcPct val="90000"/>
            </a:lnSpc>
            <a:spcBef>
              <a:spcPct val="0"/>
            </a:spcBef>
            <a:spcAft>
              <a:spcPct val="35000"/>
            </a:spcAft>
            <a:buNone/>
          </a:pPr>
          <a:r>
            <a:rPr lang="en-US" altLang="ja-JP" sz="2200" b="0" i="0" u="none" strike="noStrike" kern="1200" baseline="0" dirty="0">
              <a:latin typeface="HaranoAjiMincho-Regular-Identity-H"/>
            </a:rPr>
            <a:t>TS-4</a:t>
          </a:r>
          <a:r>
            <a:rPr lang="ja-JP" altLang="en-US" sz="2200" b="0" i="0" u="none" strike="noStrike" kern="1200" baseline="0" dirty="0">
              <a:latin typeface="HaranoAjiMincho-Regular-Identity-H"/>
            </a:rPr>
            <a:t>の実験データにおいてみられる浮上効果</a:t>
          </a:r>
        </a:p>
      </dsp:txBody>
      <dsp:txXfrm>
        <a:off x="560520" y="4034808"/>
        <a:ext cx="75014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567C9-13B9-44E8-8DE6-74D73827D07B}" type="datetimeFigureOut">
              <a:rPr kumimoji="1" lang="ja-JP" altLang="en-US" smtClean="0"/>
              <a:t>2022/12/26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AC29C1-8042-482B-8997-4E6827D22E80}" type="slidenum">
              <a:rPr kumimoji="1" lang="ja-JP" altLang="en-US" smtClean="0"/>
              <a:t>‹#›</a:t>
            </a:fld>
            <a:endParaRPr kumimoji="1" lang="ja-JP" altLang="en-US"/>
          </a:p>
        </p:txBody>
      </p:sp>
    </p:spTree>
    <p:extLst>
      <p:ext uri="{BB962C8B-B14F-4D97-AF65-F5344CB8AC3E}">
        <p14:creationId xmlns:p14="http://schemas.microsoft.com/office/powerpoint/2010/main" val="28354667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AC29C1-8042-482B-8997-4E6827D22E80}" type="slidenum">
              <a:rPr kumimoji="1" lang="ja-JP" altLang="en-US" smtClean="0"/>
              <a:t>2</a:t>
            </a:fld>
            <a:endParaRPr kumimoji="1" lang="ja-JP" altLang="en-US"/>
          </a:p>
        </p:txBody>
      </p:sp>
    </p:spTree>
    <p:extLst>
      <p:ext uri="{BB962C8B-B14F-4D97-AF65-F5344CB8AC3E}">
        <p14:creationId xmlns:p14="http://schemas.microsoft.com/office/powerpoint/2010/main" val="68637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AC29C1-8042-482B-8997-4E6827D22E80}" type="slidenum">
              <a:rPr kumimoji="1" lang="ja-JP" altLang="en-US" smtClean="0"/>
              <a:t>3</a:t>
            </a:fld>
            <a:endParaRPr kumimoji="1" lang="ja-JP" altLang="en-US"/>
          </a:p>
        </p:txBody>
      </p:sp>
    </p:spTree>
    <p:extLst>
      <p:ext uri="{BB962C8B-B14F-4D97-AF65-F5344CB8AC3E}">
        <p14:creationId xmlns:p14="http://schemas.microsoft.com/office/powerpoint/2010/main" val="128661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AC29C1-8042-482B-8997-4E6827D22E80}" type="slidenum">
              <a:rPr kumimoji="1" lang="ja-JP" altLang="en-US" smtClean="0"/>
              <a:t>4</a:t>
            </a:fld>
            <a:endParaRPr kumimoji="1" lang="ja-JP" altLang="en-US"/>
          </a:p>
        </p:txBody>
      </p:sp>
    </p:spTree>
    <p:extLst>
      <p:ext uri="{BB962C8B-B14F-4D97-AF65-F5344CB8AC3E}">
        <p14:creationId xmlns:p14="http://schemas.microsoft.com/office/powerpoint/2010/main" val="2332939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AC29C1-8042-482B-8997-4E6827D22E80}" type="slidenum">
              <a:rPr kumimoji="1" lang="ja-JP" altLang="en-US" smtClean="0"/>
              <a:t>5</a:t>
            </a:fld>
            <a:endParaRPr kumimoji="1" lang="ja-JP" altLang="en-US"/>
          </a:p>
        </p:txBody>
      </p:sp>
    </p:spTree>
    <p:extLst>
      <p:ext uri="{BB962C8B-B14F-4D97-AF65-F5344CB8AC3E}">
        <p14:creationId xmlns:p14="http://schemas.microsoft.com/office/powerpoint/2010/main" val="407434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AC29C1-8042-482B-8997-4E6827D22E80}" type="slidenum">
              <a:rPr kumimoji="1" lang="ja-JP" altLang="en-US" smtClean="0"/>
              <a:t>6</a:t>
            </a:fld>
            <a:endParaRPr kumimoji="1" lang="ja-JP" altLang="en-US"/>
          </a:p>
        </p:txBody>
      </p:sp>
    </p:spTree>
    <p:extLst>
      <p:ext uri="{BB962C8B-B14F-4D97-AF65-F5344CB8AC3E}">
        <p14:creationId xmlns:p14="http://schemas.microsoft.com/office/powerpoint/2010/main" val="512877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AC29C1-8042-482B-8997-4E6827D22E80}" type="slidenum">
              <a:rPr kumimoji="1" lang="ja-JP" altLang="en-US" smtClean="0"/>
              <a:t>7</a:t>
            </a:fld>
            <a:endParaRPr kumimoji="1" lang="ja-JP" altLang="en-US"/>
          </a:p>
        </p:txBody>
      </p:sp>
    </p:spTree>
    <p:extLst>
      <p:ext uri="{BB962C8B-B14F-4D97-AF65-F5344CB8AC3E}">
        <p14:creationId xmlns:p14="http://schemas.microsoft.com/office/powerpoint/2010/main" val="3665100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AC29C1-8042-482B-8997-4E6827D22E80}" type="slidenum">
              <a:rPr kumimoji="1" lang="ja-JP" altLang="en-US" smtClean="0"/>
              <a:t>8</a:t>
            </a:fld>
            <a:endParaRPr kumimoji="1" lang="ja-JP" altLang="en-US"/>
          </a:p>
        </p:txBody>
      </p:sp>
    </p:spTree>
    <p:extLst>
      <p:ext uri="{BB962C8B-B14F-4D97-AF65-F5344CB8AC3E}">
        <p14:creationId xmlns:p14="http://schemas.microsoft.com/office/powerpoint/2010/main" val="2277507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AC29C1-8042-482B-8997-4E6827D22E80}" type="slidenum">
              <a:rPr kumimoji="1" lang="ja-JP" altLang="en-US" smtClean="0"/>
              <a:t>9</a:t>
            </a:fld>
            <a:endParaRPr kumimoji="1" lang="ja-JP" altLang="en-US"/>
          </a:p>
        </p:txBody>
      </p:sp>
    </p:spTree>
    <p:extLst>
      <p:ext uri="{BB962C8B-B14F-4D97-AF65-F5344CB8AC3E}">
        <p14:creationId xmlns:p14="http://schemas.microsoft.com/office/powerpoint/2010/main" val="2033286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2AC29C1-8042-482B-8997-4E6827D22E80}" type="slidenum">
              <a:rPr kumimoji="1" lang="ja-JP" altLang="en-US" smtClean="0"/>
              <a:t>10</a:t>
            </a:fld>
            <a:endParaRPr kumimoji="1" lang="ja-JP" altLang="en-US"/>
          </a:p>
        </p:txBody>
      </p:sp>
    </p:spTree>
    <p:extLst>
      <p:ext uri="{BB962C8B-B14F-4D97-AF65-F5344CB8AC3E}">
        <p14:creationId xmlns:p14="http://schemas.microsoft.com/office/powerpoint/2010/main" val="678879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dirty="0"/>
              <a:t>マスター サブタイトルの書式設定</a:t>
            </a:r>
            <a:endParaRPr lang="en-US" dirty="0"/>
          </a:p>
        </p:txBody>
      </p:sp>
      <p:sp>
        <p:nvSpPr>
          <p:cNvPr id="7" name="正方形/長方形 6">
            <a:extLst>
              <a:ext uri="{FF2B5EF4-FFF2-40B4-BE49-F238E27FC236}">
                <a16:creationId xmlns:a16="http://schemas.microsoft.com/office/drawing/2014/main" id="{CBCB8071-3D7D-3A57-C91A-02F75006C42F}"/>
              </a:ext>
            </a:extLst>
          </p:cNvPr>
          <p:cNvSpPr/>
          <p:nvPr userDrawn="1"/>
        </p:nvSpPr>
        <p:spPr>
          <a:xfrm>
            <a:off x="0"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67348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3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8"/>
            <a:ext cx="12192000" cy="718542"/>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745724"/>
            <a:ext cx="12192000" cy="5598515"/>
          </a:xfrm>
        </p:spPr>
        <p:txBody>
          <a:bodyPr/>
          <a:lstStyle>
            <a:lvl1pPr>
              <a:defRPr sz="2200"/>
            </a:lvl1pPr>
            <a:lvl2pPr>
              <a:defRPr sz="2000"/>
            </a:lvl2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3</a:t>
            </a:r>
            <a:r>
              <a:rPr kumimoji="1" lang="ja-JP" altLang="en-US" sz="2000" dirty="0">
                <a:solidFill>
                  <a:schemeClr val="tx1"/>
                </a:solidFill>
              </a:rPr>
              <a:t>．実験概要　</a:t>
            </a:r>
            <a:r>
              <a:rPr kumimoji="1" lang="en-US" altLang="ja-JP" sz="2000" dirty="0">
                <a:solidFill>
                  <a:schemeClr val="tx1"/>
                </a:solidFill>
              </a:rPr>
              <a:t>PCB</a:t>
            </a:r>
            <a:r>
              <a:rPr kumimoji="1" lang="ja-JP" altLang="en-US" sz="2000" dirty="0">
                <a:solidFill>
                  <a:schemeClr val="tx1"/>
                </a:solidFill>
              </a:rPr>
              <a:t>型磁気プローブと従来型プローブの比較</a:t>
            </a:r>
          </a:p>
        </p:txBody>
      </p:sp>
    </p:spTree>
    <p:extLst>
      <p:ext uri="{BB962C8B-B14F-4D97-AF65-F5344CB8AC3E}">
        <p14:creationId xmlns:p14="http://schemas.microsoft.com/office/powerpoint/2010/main" val="3765841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8"/>
            <a:ext cx="12192000" cy="718542"/>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745724"/>
            <a:ext cx="12192000" cy="5598515"/>
          </a:xfrm>
        </p:spPr>
        <p:txBody>
          <a:bodyPr/>
          <a:lstStyle>
            <a:lvl1pPr>
              <a:defRPr sz="2200"/>
            </a:lvl1pPr>
            <a:lvl2pPr>
              <a:defRPr sz="2000"/>
            </a:lvl2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3</a:t>
            </a:r>
            <a:r>
              <a:rPr kumimoji="1" lang="ja-JP" altLang="en-US" sz="2000" dirty="0">
                <a:solidFill>
                  <a:schemeClr val="tx1"/>
                </a:solidFill>
              </a:rPr>
              <a:t>．実験概要　</a:t>
            </a:r>
            <a:r>
              <a:rPr kumimoji="1" lang="en-US" altLang="ja-JP" sz="2000" dirty="0">
                <a:solidFill>
                  <a:schemeClr val="tx1"/>
                </a:solidFill>
              </a:rPr>
              <a:t>PCB</a:t>
            </a:r>
            <a:r>
              <a:rPr kumimoji="1" lang="ja-JP" altLang="en-US" sz="2000" dirty="0">
                <a:solidFill>
                  <a:schemeClr val="tx1"/>
                </a:solidFill>
              </a:rPr>
              <a:t>型高精細磁気プローブにより</a:t>
            </a:r>
            <a:r>
              <a:rPr kumimoji="1" lang="en-US" altLang="ja-JP" sz="2000" dirty="0">
                <a:solidFill>
                  <a:schemeClr val="tx1"/>
                </a:solidFill>
              </a:rPr>
              <a:t>2</a:t>
            </a:r>
            <a:r>
              <a:rPr kumimoji="1" lang="ja-JP" altLang="en-US" sz="2000" dirty="0">
                <a:solidFill>
                  <a:schemeClr val="tx1"/>
                </a:solidFill>
              </a:rPr>
              <a:t>次元磁場分布とトロイダルモードを測定</a:t>
            </a:r>
          </a:p>
        </p:txBody>
      </p:sp>
    </p:spTree>
    <p:extLst>
      <p:ext uri="{BB962C8B-B14F-4D97-AF65-F5344CB8AC3E}">
        <p14:creationId xmlns:p14="http://schemas.microsoft.com/office/powerpoint/2010/main" val="1465734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8"/>
            <a:ext cx="12192000" cy="718542"/>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745724"/>
            <a:ext cx="12192000" cy="5598515"/>
          </a:xfrm>
        </p:spPr>
        <p:txBody>
          <a:bodyPr/>
          <a:lstStyle>
            <a:lvl1pPr>
              <a:defRPr sz="2200"/>
            </a:lvl1pPr>
            <a:lvl2pPr>
              <a:defRPr sz="2000"/>
            </a:lvl2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3</a:t>
            </a:r>
            <a:r>
              <a:rPr kumimoji="1" lang="ja-JP" altLang="en-US" sz="2000" dirty="0">
                <a:solidFill>
                  <a:schemeClr val="tx1"/>
                </a:solidFill>
              </a:rPr>
              <a:t>．実験概要　過去データに見られる合体浮上の様子</a:t>
            </a:r>
          </a:p>
        </p:txBody>
      </p:sp>
    </p:spTree>
    <p:extLst>
      <p:ext uri="{BB962C8B-B14F-4D97-AF65-F5344CB8AC3E}">
        <p14:creationId xmlns:p14="http://schemas.microsoft.com/office/powerpoint/2010/main" val="2626571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7"/>
            <a:ext cx="12192000" cy="933253"/>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942680"/>
            <a:ext cx="12192000" cy="5401559"/>
          </a:xfrm>
        </p:spPr>
        <p:txBody>
          <a:bodyPr/>
          <a:lstStyle>
            <a:lvl1pPr>
              <a:defRPr sz="2200"/>
            </a:lvl1pPr>
          </a:lstStyle>
          <a:p>
            <a:pPr lvl="0"/>
            <a:r>
              <a:rPr lang="ja-JP" altLang="en-US" dirty="0"/>
              <a:t>マスター テキストの書式設定</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4. </a:t>
            </a:r>
            <a:r>
              <a:rPr kumimoji="1" lang="ja-JP" altLang="en-US" sz="2000" dirty="0">
                <a:solidFill>
                  <a:schemeClr val="tx1"/>
                </a:solidFill>
              </a:rPr>
              <a:t>まとめ</a:t>
            </a:r>
          </a:p>
        </p:txBody>
      </p:sp>
    </p:spTree>
    <p:extLst>
      <p:ext uri="{BB962C8B-B14F-4D97-AF65-F5344CB8AC3E}">
        <p14:creationId xmlns:p14="http://schemas.microsoft.com/office/powerpoint/2010/main" val="3114744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lgn="ctr">
              <a:defRPr sz="6000" b="0"/>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634667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572C28C-1BA5-4A61-A033-985E29F19006}"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D5E34D-9A00-47DC-B999-B44DE2181BFF}" type="slidenum">
              <a:rPr kumimoji="1" lang="ja-JP" altLang="en-US" smtClean="0"/>
              <a:t>‹#›</a:t>
            </a:fld>
            <a:endParaRPr kumimoji="1" lang="ja-JP" altLang="en-US"/>
          </a:p>
        </p:txBody>
      </p:sp>
    </p:spTree>
    <p:extLst>
      <p:ext uri="{BB962C8B-B14F-4D97-AF65-F5344CB8AC3E}">
        <p14:creationId xmlns:p14="http://schemas.microsoft.com/office/powerpoint/2010/main" val="2320652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E572C28C-1BA5-4A61-A033-985E29F19006}" type="datetimeFigureOut">
              <a:rPr kumimoji="1" lang="ja-JP" altLang="en-US" smtClean="0"/>
              <a:t>2022/12/26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ED5E34D-9A00-47DC-B999-B44DE2181BFF}"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549661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572C28C-1BA5-4A61-A033-985E29F19006}" type="datetimeFigureOut">
              <a:rPr kumimoji="1" lang="ja-JP" altLang="en-US" smtClean="0"/>
              <a:t>2022/12/26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ED5E34D-9A00-47DC-B999-B44DE2181BFF}"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056952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4791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572C28C-1BA5-4A61-A033-985E29F19006}"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D5E34D-9A00-47DC-B999-B44DE2181BFF}" type="slidenum">
              <a:rPr kumimoji="1" lang="ja-JP" altLang="en-US" smtClean="0"/>
              <a:t>‹#›</a:t>
            </a:fld>
            <a:endParaRPr kumimoji="1" lang="ja-JP" altLang="en-US"/>
          </a:p>
        </p:txBody>
      </p:sp>
    </p:spTree>
    <p:extLst>
      <p:ext uri="{BB962C8B-B14F-4D97-AF65-F5344CB8AC3E}">
        <p14:creationId xmlns:p14="http://schemas.microsoft.com/office/powerpoint/2010/main" val="4241775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8"/>
            <a:ext cx="12192000" cy="718542"/>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745724"/>
            <a:ext cx="12192000" cy="5598515"/>
          </a:xfrm>
        </p:spPr>
        <p:txBody>
          <a:bodyPr/>
          <a:lstStyle>
            <a:lvl1pPr>
              <a:defRPr sz="2200"/>
            </a:lvl1pPr>
            <a:lvl2pPr>
              <a:defRPr sz="2000"/>
            </a:lvl2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rPr>
              <a:t>１．研究背景　太陽系最大の爆発現象、太陽フレアと地球への被害</a:t>
            </a:r>
          </a:p>
        </p:txBody>
      </p:sp>
    </p:spTree>
    <p:extLst>
      <p:ext uri="{BB962C8B-B14F-4D97-AF65-F5344CB8AC3E}">
        <p14:creationId xmlns:p14="http://schemas.microsoft.com/office/powerpoint/2010/main" val="3540944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572C28C-1BA5-4A61-A033-985E29F19006}" type="datetimeFigureOut">
              <a:rPr kumimoji="1" lang="ja-JP" altLang="en-US" smtClean="0"/>
              <a:t>2022/12/26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ED5E34D-9A00-47DC-B999-B44DE2181BFF}" type="slidenum">
              <a:rPr kumimoji="1" lang="ja-JP" altLang="en-US" smtClean="0"/>
              <a:t>‹#›</a:t>
            </a:fld>
            <a:endParaRPr kumimoji="1" lang="ja-JP" altLang="en-US"/>
          </a:p>
        </p:txBody>
      </p:sp>
    </p:spTree>
    <p:extLst>
      <p:ext uri="{BB962C8B-B14F-4D97-AF65-F5344CB8AC3E}">
        <p14:creationId xmlns:p14="http://schemas.microsoft.com/office/powerpoint/2010/main" val="28739183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572C28C-1BA5-4A61-A033-985E29F19006}"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D5E34D-9A00-47DC-B999-B44DE2181BFF}" type="slidenum">
              <a:rPr kumimoji="1" lang="ja-JP" altLang="en-US" smtClean="0"/>
              <a:t>‹#›</a:t>
            </a:fld>
            <a:endParaRPr kumimoji="1" lang="ja-JP" altLang="en-US"/>
          </a:p>
        </p:txBody>
      </p:sp>
    </p:spTree>
    <p:extLst>
      <p:ext uri="{BB962C8B-B14F-4D97-AF65-F5344CB8AC3E}">
        <p14:creationId xmlns:p14="http://schemas.microsoft.com/office/powerpoint/2010/main" val="35729927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572C28C-1BA5-4A61-A033-985E29F19006}" type="datetimeFigureOut">
              <a:rPr kumimoji="1" lang="ja-JP" altLang="en-US" smtClean="0"/>
              <a:t>2022/12/26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ED5E34D-9A00-47DC-B999-B44DE2181BFF}" type="slidenum">
              <a:rPr kumimoji="1" lang="ja-JP" altLang="en-US" smtClean="0"/>
              <a:t>‹#›</a:t>
            </a:fld>
            <a:endParaRPr kumimoji="1" lang="ja-JP" altLang="en-US"/>
          </a:p>
        </p:txBody>
      </p:sp>
    </p:spTree>
    <p:extLst>
      <p:ext uri="{BB962C8B-B14F-4D97-AF65-F5344CB8AC3E}">
        <p14:creationId xmlns:p14="http://schemas.microsoft.com/office/powerpoint/2010/main" val="380508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8"/>
            <a:ext cx="12192000" cy="718542"/>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745724"/>
            <a:ext cx="12192000" cy="5598515"/>
          </a:xfrm>
        </p:spPr>
        <p:txBody>
          <a:bodyPr/>
          <a:lstStyle>
            <a:lvl1pPr>
              <a:defRPr sz="2200"/>
            </a:lvl1pPr>
            <a:lvl2pPr>
              <a:defRPr sz="2000"/>
            </a:lvl2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solidFill>
                  <a:schemeClr val="tx1"/>
                </a:solidFill>
              </a:rPr>
              <a:t>１．研究背景　未解明問題、太陽フレアのトリガ機構</a:t>
            </a:r>
          </a:p>
        </p:txBody>
      </p:sp>
    </p:spTree>
    <p:extLst>
      <p:ext uri="{BB962C8B-B14F-4D97-AF65-F5344CB8AC3E}">
        <p14:creationId xmlns:p14="http://schemas.microsoft.com/office/powerpoint/2010/main" val="122341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8"/>
            <a:ext cx="12192000" cy="718542"/>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745724"/>
            <a:ext cx="12192000" cy="5598515"/>
          </a:xfrm>
        </p:spPr>
        <p:txBody>
          <a:bodyPr/>
          <a:lstStyle>
            <a:lvl1pPr>
              <a:defRPr sz="2200"/>
            </a:lvl1pPr>
            <a:lvl2pPr>
              <a:defRPr sz="2000"/>
            </a:lvl2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1, 2</a:t>
            </a:r>
            <a:r>
              <a:rPr kumimoji="1" lang="ja-JP" altLang="en-US" sz="2000" dirty="0">
                <a:solidFill>
                  <a:schemeClr val="tx1"/>
                </a:solidFill>
              </a:rPr>
              <a:t>．研究背景と目的　太陽フレアの不安定性をスフェロマック合体で模擬</a:t>
            </a:r>
          </a:p>
        </p:txBody>
      </p:sp>
    </p:spTree>
    <p:extLst>
      <p:ext uri="{BB962C8B-B14F-4D97-AF65-F5344CB8AC3E}">
        <p14:creationId xmlns:p14="http://schemas.microsoft.com/office/powerpoint/2010/main" val="323315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6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8"/>
            <a:ext cx="12192000" cy="718542"/>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745724"/>
            <a:ext cx="12192000" cy="5598515"/>
          </a:xfrm>
        </p:spPr>
        <p:txBody>
          <a:bodyPr/>
          <a:lstStyle>
            <a:lvl1pPr>
              <a:defRPr sz="2200"/>
            </a:lvl1pPr>
            <a:lvl2pPr>
              <a:defRPr sz="2000"/>
            </a:lvl2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3</a:t>
            </a:r>
            <a:r>
              <a:rPr kumimoji="1" lang="ja-JP" altLang="en-US" sz="2000" dirty="0">
                <a:solidFill>
                  <a:schemeClr val="tx1"/>
                </a:solidFill>
              </a:rPr>
              <a:t>．実験概要　プラズマ合体実験装置</a:t>
            </a:r>
            <a:r>
              <a:rPr kumimoji="1" lang="en-US" altLang="ja-JP" sz="2000" dirty="0">
                <a:solidFill>
                  <a:schemeClr val="tx1"/>
                </a:solidFill>
              </a:rPr>
              <a:t>TS-6</a:t>
            </a:r>
            <a:r>
              <a:rPr kumimoji="1" lang="ja-JP" altLang="en-US" sz="2000" dirty="0">
                <a:solidFill>
                  <a:schemeClr val="tx1"/>
                </a:solidFill>
              </a:rPr>
              <a:t>と磁場分布計測プローブ　</a:t>
            </a:r>
          </a:p>
        </p:txBody>
      </p:sp>
    </p:spTree>
    <p:extLst>
      <p:ext uri="{BB962C8B-B14F-4D97-AF65-F5344CB8AC3E}">
        <p14:creationId xmlns:p14="http://schemas.microsoft.com/office/powerpoint/2010/main" val="3704161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7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8"/>
            <a:ext cx="12192000" cy="718542"/>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745724"/>
            <a:ext cx="12192000" cy="5598515"/>
          </a:xfrm>
        </p:spPr>
        <p:txBody>
          <a:bodyPr/>
          <a:lstStyle>
            <a:lvl1pPr>
              <a:defRPr sz="2200"/>
            </a:lvl1pPr>
            <a:lvl2pPr>
              <a:defRPr sz="2000"/>
            </a:lvl2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3</a:t>
            </a:r>
            <a:r>
              <a:rPr kumimoji="1" lang="ja-JP" altLang="en-US" sz="2000" dirty="0">
                <a:solidFill>
                  <a:schemeClr val="tx1"/>
                </a:solidFill>
              </a:rPr>
              <a:t>．実験概要　　</a:t>
            </a:r>
          </a:p>
        </p:txBody>
      </p:sp>
      <p:pic>
        <p:nvPicPr>
          <p:cNvPr id="5" name="図 4">
            <a:extLst>
              <a:ext uri="{FF2B5EF4-FFF2-40B4-BE49-F238E27FC236}">
                <a16:creationId xmlns:a16="http://schemas.microsoft.com/office/drawing/2014/main" id="{5DF59A42-D7D7-9F32-E2F4-BB7B3CCAF56D}"/>
              </a:ext>
            </a:extLst>
          </p:cNvPr>
          <p:cNvPicPr>
            <a:picLocks noChangeAspect="1"/>
          </p:cNvPicPr>
          <p:nvPr userDrawn="1"/>
        </p:nvPicPr>
        <p:blipFill>
          <a:blip r:embed="rId2"/>
          <a:stretch>
            <a:fillRect/>
          </a:stretch>
        </p:blipFill>
        <p:spPr>
          <a:xfrm>
            <a:off x="1527637" y="6352062"/>
            <a:ext cx="4901609" cy="518205"/>
          </a:xfrm>
          <a:prstGeom prst="rect">
            <a:avLst/>
          </a:prstGeom>
        </p:spPr>
      </p:pic>
    </p:spTree>
    <p:extLst>
      <p:ext uri="{BB962C8B-B14F-4D97-AF65-F5344CB8AC3E}">
        <p14:creationId xmlns:p14="http://schemas.microsoft.com/office/powerpoint/2010/main" val="2549838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8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8"/>
            <a:ext cx="12192000" cy="718542"/>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745724"/>
            <a:ext cx="12192000" cy="5598515"/>
          </a:xfrm>
        </p:spPr>
        <p:txBody>
          <a:bodyPr/>
          <a:lstStyle>
            <a:lvl1pPr>
              <a:defRPr sz="2200"/>
            </a:lvl1pPr>
            <a:lvl2pPr>
              <a:defRPr sz="2000"/>
            </a:lvl2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3</a:t>
            </a:r>
            <a:r>
              <a:rPr kumimoji="1" lang="ja-JP" altLang="en-US" sz="2000" dirty="0">
                <a:solidFill>
                  <a:schemeClr val="tx1"/>
                </a:solidFill>
              </a:rPr>
              <a:t>．実験概要　　</a:t>
            </a:r>
          </a:p>
        </p:txBody>
      </p:sp>
      <p:sp>
        <p:nvSpPr>
          <p:cNvPr id="6" name="テキスト ボックス 5">
            <a:extLst>
              <a:ext uri="{FF2B5EF4-FFF2-40B4-BE49-F238E27FC236}">
                <a16:creationId xmlns:a16="http://schemas.microsoft.com/office/drawing/2014/main" id="{A9401EDC-14F5-CA86-1866-BF677CBF0441}"/>
              </a:ext>
            </a:extLst>
          </p:cNvPr>
          <p:cNvSpPr txBox="1"/>
          <p:nvPr userDrawn="1"/>
        </p:nvSpPr>
        <p:spPr>
          <a:xfrm>
            <a:off x="-483669" y="6411740"/>
            <a:ext cx="6193856" cy="369332"/>
          </a:xfrm>
          <a:prstGeom prst="rect">
            <a:avLst/>
          </a:prstGeom>
          <a:noFill/>
        </p:spPr>
        <p:txBody>
          <a:bodyPr wrap="square">
            <a:spAutoFit/>
          </a:bodyPr>
          <a:lstStyle/>
          <a:p>
            <a:pPr algn="r"/>
            <a:r>
              <a:rPr kumimoji="1" lang="ja-JP" altLang="en-US" dirty="0"/>
              <a:t>電流駆動型・圧力駆動型不安定に着目</a:t>
            </a:r>
          </a:p>
        </p:txBody>
      </p:sp>
    </p:spTree>
    <p:extLst>
      <p:ext uri="{BB962C8B-B14F-4D97-AF65-F5344CB8AC3E}">
        <p14:creationId xmlns:p14="http://schemas.microsoft.com/office/powerpoint/2010/main" val="927534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8"/>
            <a:ext cx="12192000" cy="718542"/>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745724"/>
            <a:ext cx="12192000" cy="5598515"/>
          </a:xfrm>
        </p:spPr>
        <p:txBody>
          <a:bodyPr/>
          <a:lstStyle>
            <a:lvl1pPr>
              <a:defRPr sz="2200"/>
            </a:lvl1pPr>
            <a:lvl2pPr>
              <a:defRPr sz="2000"/>
            </a:lvl2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3</a:t>
            </a:r>
            <a:r>
              <a:rPr kumimoji="1" lang="ja-JP" altLang="en-US" sz="2000" dirty="0">
                <a:solidFill>
                  <a:schemeClr val="tx1"/>
                </a:solidFill>
              </a:rPr>
              <a:t>．実験概要　配位浮上モデル：ｎ </a:t>
            </a:r>
            <a:r>
              <a:rPr kumimoji="1" lang="en-US" altLang="ja-JP" sz="2000" dirty="0">
                <a:solidFill>
                  <a:schemeClr val="tx1"/>
                </a:solidFill>
              </a:rPr>
              <a:t>index</a:t>
            </a:r>
            <a:r>
              <a:rPr kumimoji="1" lang="ja-JP" altLang="en-US" sz="2000" dirty="0">
                <a:solidFill>
                  <a:schemeClr val="tx1"/>
                </a:solidFill>
              </a:rPr>
              <a:t>・熱圧力の増加で浮上　</a:t>
            </a:r>
          </a:p>
        </p:txBody>
      </p:sp>
    </p:spTree>
    <p:extLst>
      <p:ext uri="{BB962C8B-B14F-4D97-AF65-F5344CB8AC3E}">
        <p14:creationId xmlns:p14="http://schemas.microsoft.com/office/powerpoint/2010/main" val="3894106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0_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0" y="9428"/>
            <a:ext cx="12192000" cy="718542"/>
          </a:xfrm>
        </p:spPr>
        <p:txBody>
          <a:bodyPr>
            <a:normAutofit/>
          </a:bodyPr>
          <a:lstStyle>
            <a:lvl1pPr>
              <a:defRPr sz="3000"/>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0" y="745724"/>
            <a:ext cx="12192000" cy="5598515"/>
          </a:xfrm>
        </p:spPr>
        <p:txBody>
          <a:bodyPr/>
          <a:lstStyle>
            <a:lvl1pPr>
              <a:defRPr sz="2200"/>
            </a:lvl1pPr>
            <a:lvl2pPr>
              <a:defRPr sz="2000"/>
            </a:lvl2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正方形/長方形 6">
            <a:extLst>
              <a:ext uri="{FF2B5EF4-FFF2-40B4-BE49-F238E27FC236}">
                <a16:creationId xmlns:a16="http://schemas.microsoft.com/office/drawing/2014/main" id="{C3C72D39-6909-5ADE-4DB4-F4B4EE231933}"/>
              </a:ext>
            </a:extLst>
          </p:cNvPr>
          <p:cNvSpPr/>
          <p:nvPr userDrawn="1"/>
        </p:nvSpPr>
        <p:spPr>
          <a:xfrm>
            <a:off x="-9425" y="6344239"/>
            <a:ext cx="12192000" cy="50433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solidFill>
                  <a:schemeClr val="tx1"/>
                </a:solidFill>
              </a:rPr>
              <a:t>3</a:t>
            </a:r>
            <a:r>
              <a:rPr kumimoji="1" lang="ja-JP" altLang="en-US" sz="2000" dirty="0">
                <a:solidFill>
                  <a:schemeClr val="tx1"/>
                </a:solidFill>
              </a:rPr>
              <a:t>．実験概要　</a:t>
            </a:r>
            <a:r>
              <a:rPr kumimoji="1" lang="en-US" altLang="ja-JP" sz="2000" dirty="0">
                <a:solidFill>
                  <a:schemeClr val="tx1"/>
                </a:solidFill>
              </a:rPr>
              <a:t>PCB</a:t>
            </a:r>
            <a:r>
              <a:rPr kumimoji="1" lang="ja-JP" altLang="en-US" sz="2000" dirty="0">
                <a:solidFill>
                  <a:schemeClr val="tx1"/>
                </a:solidFill>
              </a:rPr>
              <a:t>型高精細磁気プローブによる高精度高密度の磁場分布測定</a:t>
            </a:r>
          </a:p>
        </p:txBody>
      </p:sp>
    </p:spTree>
    <p:extLst>
      <p:ext uri="{BB962C8B-B14F-4D97-AF65-F5344CB8AC3E}">
        <p14:creationId xmlns:p14="http://schemas.microsoft.com/office/powerpoint/2010/main" val="1798102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E572C28C-1BA5-4A61-A033-985E29F19006}" type="datetimeFigureOut">
              <a:rPr kumimoji="1" lang="ja-JP" altLang="en-US" smtClean="0"/>
              <a:t>2022/12/26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5ED5E34D-9A00-47DC-B999-B44DE2181BFF}" type="slidenum">
              <a:rPr kumimoji="1" lang="ja-JP" altLang="en-US" smtClean="0"/>
              <a:t>‹#›</a:t>
            </a:fld>
            <a:endParaRPr kumimoji="1" lang="ja-JP" altLang="en-US"/>
          </a:p>
        </p:txBody>
      </p:sp>
    </p:spTree>
    <p:extLst>
      <p:ext uri="{BB962C8B-B14F-4D97-AF65-F5344CB8AC3E}">
        <p14:creationId xmlns:p14="http://schemas.microsoft.com/office/powerpoint/2010/main" val="31850873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97" r:id="rId3"/>
    <p:sldLayoutId id="2147483689" r:id="rId4"/>
    <p:sldLayoutId id="2147483690" r:id="rId5"/>
    <p:sldLayoutId id="2147483691" r:id="rId6"/>
    <p:sldLayoutId id="2147483692" r:id="rId7"/>
    <p:sldLayoutId id="2147483693" r:id="rId8"/>
    <p:sldLayoutId id="2147483694" r:id="rId9"/>
    <p:sldLayoutId id="2147483698" r:id="rId10"/>
    <p:sldLayoutId id="2147483695" r:id="rId11"/>
    <p:sldLayoutId id="2147483696" r:id="rId12"/>
    <p:sldLayoutId id="2147483686"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14.png"/><Relationship Id="rId10" Type="http://schemas.openxmlformats.org/officeDocument/2006/relationships/image" Target="../media/image13.jpg"/><Relationship Id="rId4" Type="http://schemas.openxmlformats.org/officeDocument/2006/relationships/image" Target="../media/image11.jp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2.xml"/><Relationship Id="rId7" Type="http://schemas.openxmlformats.org/officeDocument/2006/relationships/image" Target="../media/image18.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8C55D4-3494-30C0-8CA3-E160D86D1E6E}"/>
              </a:ext>
            </a:extLst>
          </p:cNvPr>
          <p:cNvSpPr>
            <a:spLocks noGrp="1"/>
          </p:cNvSpPr>
          <p:nvPr>
            <p:ph type="ctrTitle"/>
          </p:nvPr>
        </p:nvSpPr>
        <p:spPr/>
        <p:txBody>
          <a:bodyPr/>
          <a:lstStyle/>
          <a:p>
            <a:r>
              <a:rPr kumimoji="1" lang="ja-JP" altLang="en-US" dirty="0"/>
              <a:t>異極性合体を用いた</a:t>
            </a:r>
            <a:br>
              <a:rPr kumimoji="1" lang="en-US" altLang="ja-JP" dirty="0"/>
            </a:br>
            <a:r>
              <a:rPr kumimoji="1" lang="ja-JP" altLang="en-US" dirty="0"/>
              <a:t>太陽フレアの模擬実験</a:t>
            </a:r>
          </a:p>
        </p:txBody>
      </p:sp>
      <p:sp>
        <p:nvSpPr>
          <p:cNvPr id="3" name="字幕 2">
            <a:extLst>
              <a:ext uri="{FF2B5EF4-FFF2-40B4-BE49-F238E27FC236}">
                <a16:creationId xmlns:a16="http://schemas.microsoft.com/office/drawing/2014/main" id="{680EAEFA-F949-54B3-3A43-833972412390}"/>
              </a:ext>
            </a:extLst>
          </p:cNvPr>
          <p:cNvSpPr>
            <a:spLocks noGrp="1"/>
          </p:cNvSpPr>
          <p:nvPr>
            <p:ph type="subTitle" idx="1"/>
          </p:nvPr>
        </p:nvSpPr>
        <p:spPr/>
        <p:txBody>
          <a:bodyPr>
            <a:normAutofit lnSpcReduction="10000"/>
          </a:bodyPr>
          <a:lstStyle/>
          <a:p>
            <a:pPr algn="ctr"/>
            <a:endParaRPr lang="en-US" altLang="ja-JP" sz="2400" dirty="0"/>
          </a:p>
          <a:p>
            <a:pPr algn="ctr"/>
            <a:r>
              <a:rPr lang="ja-JP" altLang="en-US" sz="2400" dirty="0"/>
              <a:t>東京大学電気電子工学科</a:t>
            </a:r>
            <a:r>
              <a:rPr lang="en-US" altLang="ja-JP" sz="2400" dirty="0"/>
              <a:t>4</a:t>
            </a:r>
            <a:r>
              <a:rPr lang="ja-JP" altLang="en-US" sz="2400" dirty="0"/>
              <a:t>年</a:t>
            </a:r>
            <a:endParaRPr lang="en-US" altLang="ja-JP" sz="2400" dirty="0"/>
          </a:p>
          <a:p>
            <a:pPr algn="ctr"/>
            <a:r>
              <a:rPr lang="ja-JP" altLang="en-US" sz="2400" dirty="0"/>
              <a:t>小野靖研究室</a:t>
            </a:r>
            <a:endParaRPr lang="en-US" altLang="ja-JP" sz="2400" dirty="0"/>
          </a:p>
          <a:p>
            <a:pPr algn="ctr"/>
            <a:r>
              <a:rPr lang="ja-JP" altLang="en-US" sz="2400" dirty="0"/>
              <a:t>　道家友香</a:t>
            </a:r>
            <a:endParaRPr lang="en-US" altLang="ja-JP" sz="2400" dirty="0"/>
          </a:p>
          <a:p>
            <a:endParaRPr kumimoji="1" lang="ja-JP" altLang="en-US" dirty="0"/>
          </a:p>
        </p:txBody>
      </p:sp>
    </p:spTree>
    <p:extLst>
      <p:ext uri="{BB962C8B-B14F-4D97-AF65-F5344CB8AC3E}">
        <p14:creationId xmlns:p14="http://schemas.microsoft.com/office/powerpoint/2010/main" val="315507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FC2044C-A445-D25E-4878-FAED14FB8803}"/>
              </a:ext>
            </a:extLst>
          </p:cNvPr>
          <p:cNvSpPr>
            <a:spLocks noGrp="1"/>
          </p:cNvSpPr>
          <p:nvPr>
            <p:ph type="title"/>
          </p:nvPr>
        </p:nvSpPr>
        <p:spPr/>
        <p:txBody>
          <a:bodyPr/>
          <a:lstStyle/>
          <a:p>
            <a:r>
              <a:rPr lang="ja-JP" altLang="en-US" dirty="0"/>
              <a:t>まとめ</a:t>
            </a:r>
          </a:p>
        </p:txBody>
      </p:sp>
      <p:graphicFrame>
        <p:nvGraphicFramePr>
          <p:cNvPr id="8" name="図表 7">
            <a:extLst>
              <a:ext uri="{FF2B5EF4-FFF2-40B4-BE49-F238E27FC236}">
                <a16:creationId xmlns:a16="http://schemas.microsoft.com/office/drawing/2014/main" id="{CEA0F65B-BA90-A6F8-E9AE-7A80C7739C75}"/>
              </a:ext>
            </a:extLst>
          </p:cNvPr>
          <p:cNvGraphicFramePr/>
          <p:nvPr>
            <p:extLst>
              <p:ext uri="{D42A27DB-BD31-4B8C-83A1-F6EECF244321}">
                <p14:modId xmlns:p14="http://schemas.microsoft.com/office/powerpoint/2010/main" val="903618936"/>
              </p:ext>
            </p:extLst>
          </p:nvPr>
        </p:nvGraphicFramePr>
        <p:xfrm>
          <a:off x="1191718" y="942680"/>
          <a:ext cx="10778094" cy="5044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213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ロゴ&#10;&#10;自動的に生成された説明">
            <a:extLst>
              <a:ext uri="{FF2B5EF4-FFF2-40B4-BE49-F238E27FC236}">
                <a16:creationId xmlns:a16="http://schemas.microsoft.com/office/drawing/2014/main" id="{8D6654E3-8CB6-3D63-CDDA-1442B285D43F}"/>
              </a:ext>
            </a:extLst>
          </p:cNvPr>
          <p:cNvPicPr>
            <a:picLocks noChangeAspect="1"/>
          </p:cNvPicPr>
          <p:nvPr/>
        </p:nvPicPr>
        <p:blipFill rotWithShape="1">
          <a:blip r:embed="rId3">
            <a:extLst>
              <a:ext uri="{28A0092B-C50C-407E-A947-70E740481C1C}">
                <a14:useLocalDpi xmlns:a14="http://schemas.microsoft.com/office/drawing/2010/main" val="0"/>
              </a:ext>
            </a:extLst>
          </a:blip>
          <a:srcRect l="1318" t="-228" r="13016" b="31792"/>
          <a:stretch/>
        </p:blipFill>
        <p:spPr>
          <a:xfrm>
            <a:off x="2396184" y="1746582"/>
            <a:ext cx="3451358" cy="2342191"/>
          </a:xfrm>
          <a:prstGeom prst="rect">
            <a:avLst/>
          </a:prstGeom>
        </p:spPr>
      </p:pic>
      <p:sp>
        <p:nvSpPr>
          <p:cNvPr id="2" name="タイトル 1">
            <a:extLst>
              <a:ext uri="{FF2B5EF4-FFF2-40B4-BE49-F238E27FC236}">
                <a16:creationId xmlns:a16="http://schemas.microsoft.com/office/drawing/2014/main" id="{EE9E925D-7733-6EC8-E383-BC13521776F3}"/>
              </a:ext>
            </a:extLst>
          </p:cNvPr>
          <p:cNvSpPr>
            <a:spLocks noGrp="1"/>
          </p:cNvSpPr>
          <p:nvPr>
            <p:ph type="title"/>
          </p:nvPr>
        </p:nvSpPr>
        <p:spPr/>
        <p:txBody>
          <a:bodyPr>
            <a:normAutofit fontScale="90000"/>
          </a:bodyPr>
          <a:lstStyle/>
          <a:p>
            <a:r>
              <a:rPr lang="ja-JP" altLang="en-US" sz="3600" spc="-91" dirty="0"/>
              <a:t>スフェロマックの異極性合体を用いた太陽フレアのトリガメカニズム検証</a:t>
            </a:r>
            <a:endParaRPr kumimoji="1" lang="ja-JP" altLang="en-US" dirty="0"/>
          </a:p>
        </p:txBody>
      </p:sp>
      <p:pic>
        <p:nvPicPr>
          <p:cNvPr id="5" name="コンテンツ プレースホルダー 18">
            <a:extLst>
              <a:ext uri="{FF2B5EF4-FFF2-40B4-BE49-F238E27FC236}">
                <a16:creationId xmlns:a16="http://schemas.microsoft.com/office/drawing/2014/main" id="{4959557B-BCE4-7F74-8B6E-41E71B379883}"/>
              </a:ext>
            </a:extLst>
          </p:cNvPr>
          <p:cNvPicPr>
            <a:picLocks noGrp="1" noChangeAspect="1"/>
          </p:cNvPicPr>
          <p:nvPr>
            <p:ph idx="1"/>
          </p:nvPr>
        </p:nvPicPr>
        <p:blipFill>
          <a:blip r:embed="rId4"/>
          <a:stretch>
            <a:fillRect/>
          </a:stretch>
        </p:blipFill>
        <p:spPr>
          <a:xfrm>
            <a:off x="-20052" y="1031604"/>
            <a:ext cx="3953073" cy="5010840"/>
          </a:xfrm>
        </p:spPr>
      </p:pic>
      <p:pic>
        <p:nvPicPr>
          <p:cNvPr id="7" name="コンテンツ プレースホルダー 20">
            <a:extLst>
              <a:ext uri="{FF2B5EF4-FFF2-40B4-BE49-F238E27FC236}">
                <a16:creationId xmlns:a16="http://schemas.microsoft.com/office/drawing/2014/main" id="{AA3DDD08-27C3-FAB1-1154-7FE40BBF5943}"/>
              </a:ext>
            </a:extLst>
          </p:cNvPr>
          <p:cNvPicPr>
            <a:picLocks noChangeAspect="1"/>
          </p:cNvPicPr>
          <p:nvPr/>
        </p:nvPicPr>
        <p:blipFill>
          <a:blip r:embed="rId5"/>
          <a:stretch>
            <a:fillRect/>
          </a:stretch>
        </p:blipFill>
        <p:spPr>
          <a:xfrm>
            <a:off x="5847542" y="1031604"/>
            <a:ext cx="3853354" cy="5010840"/>
          </a:xfrm>
          <a:prstGeom prst="rect">
            <a:avLst/>
          </a:prstGeom>
        </p:spPr>
      </p:pic>
      <p:grpSp>
        <p:nvGrpSpPr>
          <p:cNvPr id="9" name="グループ化 8">
            <a:extLst>
              <a:ext uri="{FF2B5EF4-FFF2-40B4-BE49-F238E27FC236}">
                <a16:creationId xmlns:a16="http://schemas.microsoft.com/office/drawing/2014/main" id="{246B4072-1010-2FAA-455F-F4851D10F285}"/>
              </a:ext>
            </a:extLst>
          </p:cNvPr>
          <p:cNvGrpSpPr/>
          <p:nvPr/>
        </p:nvGrpSpPr>
        <p:grpSpPr>
          <a:xfrm>
            <a:off x="879901" y="4156154"/>
            <a:ext cx="1557447" cy="439613"/>
            <a:chOff x="1056204" y="4030279"/>
            <a:chExt cx="1557447" cy="439613"/>
          </a:xfrm>
        </p:grpSpPr>
        <p:sp>
          <p:nvSpPr>
            <p:cNvPr id="10" name="矢印: 下 9">
              <a:extLst>
                <a:ext uri="{FF2B5EF4-FFF2-40B4-BE49-F238E27FC236}">
                  <a16:creationId xmlns:a16="http://schemas.microsoft.com/office/drawing/2014/main" id="{93E51791-9C04-110C-7AAD-AE9636A58ECE}"/>
                </a:ext>
              </a:extLst>
            </p:cNvPr>
            <p:cNvSpPr/>
            <p:nvPr/>
          </p:nvSpPr>
          <p:spPr>
            <a:xfrm>
              <a:off x="1056204" y="4068154"/>
              <a:ext cx="444300" cy="40173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37919404-BDD6-50A5-B8EB-85314BB99AAE}"/>
                </a:ext>
              </a:extLst>
            </p:cNvPr>
            <p:cNvSpPr txBox="1"/>
            <p:nvPr/>
          </p:nvSpPr>
          <p:spPr>
            <a:xfrm>
              <a:off x="1524926" y="4030279"/>
              <a:ext cx="1088725" cy="430887"/>
            </a:xfrm>
            <a:prstGeom prst="rect">
              <a:avLst/>
            </a:prstGeom>
            <a:noFill/>
          </p:spPr>
          <p:txBody>
            <a:bodyPr wrap="square">
              <a:spAutoFit/>
            </a:bodyPr>
            <a:lstStyle/>
            <a:p>
              <a:pPr lvl="0"/>
              <a:r>
                <a:rPr kumimoji="1" lang="ja-JP" altLang="en-US" sz="2200" dirty="0"/>
                <a:t>ねじれ</a:t>
              </a:r>
            </a:p>
          </p:txBody>
        </p:sp>
      </p:grpSp>
      <p:sp>
        <p:nvSpPr>
          <p:cNvPr id="18" name="矢印: 下 17">
            <a:extLst>
              <a:ext uri="{FF2B5EF4-FFF2-40B4-BE49-F238E27FC236}">
                <a16:creationId xmlns:a16="http://schemas.microsoft.com/office/drawing/2014/main" id="{7A3C9707-DC2F-9B0C-D886-8B6EFBF62801}"/>
              </a:ext>
            </a:extLst>
          </p:cNvPr>
          <p:cNvSpPr/>
          <p:nvPr/>
        </p:nvSpPr>
        <p:spPr>
          <a:xfrm>
            <a:off x="7045779" y="4231904"/>
            <a:ext cx="422209" cy="40043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dirty="0"/>
          </a:p>
        </p:txBody>
      </p:sp>
      <p:sp>
        <p:nvSpPr>
          <p:cNvPr id="20" name="テキスト ボックス 19">
            <a:extLst>
              <a:ext uri="{FF2B5EF4-FFF2-40B4-BE49-F238E27FC236}">
                <a16:creationId xmlns:a16="http://schemas.microsoft.com/office/drawing/2014/main" id="{42BB3A07-FFD2-7670-B657-61ACAA791112}"/>
              </a:ext>
            </a:extLst>
          </p:cNvPr>
          <p:cNvSpPr txBox="1"/>
          <p:nvPr/>
        </p:nvSpPr>
        <p:spPr>
          <a:xfrm>
            <a:off x="6464074" y="5826396"/>
            <a:ext cx="3429433" cy="430887"/>
          </a:xfrm>
          <a:prstGeom prst="rect">
            <a:avLst/>
          </a:prstGeom>
          <a:noFill/>
        </p:spPr>
        <p:txBody>
          <a:bodyPr wrap="square">
            <a:spAutoFit/>
          </a:bodyPr>
          <a:lstStyle/>
          <a:p>
            <a:r>
              <a:rPr kumimoji="1" lang="ja-JP" altLang="en-US" sz="2200" dirty="0"/>
              <a:t>電流</a:t>
            </a:r>
            <a:r>
              <a:rPr kumimoji="1" lang="en-US" altLang="ja-JP" sz="2200" dirty="0"/>
              <a:t>/</a:t>
            </a:r>
            <a:r>
              <a:rPr kumimoji="1" lang="ja-JP" altLang="en-US" sz="2200" dirty="0"/>
              <a:t>圧力駆動型不安定　</a:t>
            </a:r>
            <a:endParaRPr lang="ja-JP" altLang="en-US" sz="2200" dirty="0"/>
          </a:p>
        </p:txBody>
      </p:sp>
      <p:pic>
        <p:nvPicPr>
          <p:cNvPr id="6" name="図 5">
            <a:extLst>
              <a:ext uri="{FF2B5EF4-FFF2-40B4-BE49-F238E27FC236}">
                <a16:creationId xmlns:a16="http://schemas.microsoft.com/office/drawing/2014/main" id="{7AFDDB70-B273-E924-1C79-CB8991885354}"/>
              </a:ext>
            </a:extLst>
          </p:cNvPr>
          <p:cNvPicPr>
            <a:picLocks noChangeAspect="1"/>
          </p:cNvPicPr>
          <p:nvPr/>
        </p:nvPicPr>
        <p:blipFill rotWithShape="1">
          <a:blip r:embed="rId6"/>
          <a:srcRect r="68116" b="29235"/>
          <a:stretch/>
        </p:blipFill>
        <p:spPr>
          <a:xfrm>
            <a:off x="8762567" y="1556567"/>
            <a:ext cx="3322937" cy="2846732"/>
          </a:xfrm>
          <a:prstGeom prst="rect">
            <a:avLst/>
          </a:prstGeom>
        </p:spPr>
      </p:pic>
      <p:pic>
        <p:nvPicPr>
          <p:cNvPr id="8" name="図 7">
            <a:extLst>
              <a:ext uri="{FF2B5EF4-FFF2-40B4-BE49-F238E27FC236}">
                <a16:creationId xmlns:a16="http://schemas.microsoft.com/office/drawing/2014/main" id="{5A6AFF4A-D3E9-F839-B55A-3671CF7CE17B}"/>
              </a:ext>
            </a:extLst>
          </p:cNvPr>
          <p:cNvPicPr>
            <a:picLocks noChangeAspect="1"/>
          </p:cNvPicPr>
          <p:nvPr/>
        </p:nvPicPr>
        <p:blipFill rotWithShape="1">
          <a:blip r:embed="rId6"/>
          <a:srcRect l="81896" t="7371" r="9039" b="31270"/>
          <a:stretch/>
        </p:blipFill>
        <p:spPr>
          <a:xfrm rot="189042">
            <a:off x="10756015" y="4111355"/>
            <a:ext cx="883346" cy="2241084"/>
          </a:xfrm>
          <a:prstGeom prst="rect">
            <a:avLst/>
          </a:prstGeom>
        </p:spPr>
      </p:pic>
      <p:sp>
        <p:nvSpPr>
          <p:cNvPr id="3" name="テキスト ボックス 2">
            <a:extLst>
              <a:ext uri="{FF2B5EF4-FFF2-40B4-BE49-F238E27FC236}">
                <a16:creationId xmlns:a16="http://schemas.microsoft.com/office/drawing/2014/main" id="{6DCD1240-AD7E-3726-0741-C6DE2F7B64F3}"/>
              </a:ext>
            </a:extLst>
          </p:cNvPr>
          <p:cNvSpPr txBox="1"/>
          <p:nvPr/>
        </p:nvSpPr>
        <p:spPr>
          <a:xfrm>
            <a:off x="4007250" y="1294957"/>
            <a:ext cx="1638300" cy="261610"/>
          </a:xfrm>
          <a:prstGeom prst="rect">
            <a:avLst/>
          </a:prstGeom>
          <a:noFill/>
        </p:spPr>
        <p:txBody>
          <a:bodyPr wrap="square" rtlCol="0">
            <a:spAutoFit/>
          </a:bodyPr>
          <a:lstStyle/>
          <a:p>
            <a:r>
              <a:rPr kumimoji="1" lang="en-US" altLang="ja-JP" sz="1100" dirty="0"/>
              <a:t>K. </a:t>
            </a:r>
            <a:r>
              <a:rPr kumimoji="1" lang="en-US" altLang="ja-JP" sz="1100" dirty="0" err="1"/>
              <a:t>Kusano</a:t>
            </a:r>
            <a:r>
              <a:rPr kumimoji="1" lang="en-US" altLang="ja-JP" sz="1100" dirty="0"/>
              <a:t> et al 2001</a:t>
            </a:r>
          </a:p>
        </p:txBody>
      </p:sp>
    </p:spTree>
    <p:extLst>
      <p:ext uri="{BB962C8B-B14F-4D97-AF65-F5344CB8AC3E}">
        <p14:creationId xmlns:p14="http://schemas.microsoft.com/office/powerpoint/2010/main" val="771545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B0CE3E-65B6-83B4-202B-CE992C42EF64}"/>
              </a:ext>
            </a:extLst>
          </p:cNvPr>
          <p:cNvSpPr>
            <a:spLocks noGrp="1"/>
          </p:cNvSpPr>
          <p:nvPr>
            <p:ph type="title"/>
          </p:nvPr>
        </p:nvSpPr>
        <p:spPr/>
        <p:txBody>
          <a:bodyPr>
            <a:noAutofit/>
          </a:bodyPr>
          <a:lstStyle/>
          <a:p>
            <a:br>
              <a:rPr lang="en-US" altLang="ja-JP" dirty="0">
                <a:latin typeface="+mj-ea"/>
              </a:rPr>
            </a:br>
            <a:r>
              <a:rPr lang="en-US" altLang="ja-JP" dirty="0">
                <a:latin typeface="+mj-ea"/>
              </a:rPr>
              <a:t>[</a:t>
            </a:r>
            <a:r>
              <a:rPr lang="ja-JP" altLang="en-US" dirty="0">
                <a:latin typeface="+mj-ea"/>
              </a:rPr>
              <a:t>１</a:t>
            </a:r>
            <a:r>
              <a:rPr lang="en-US" altLang="ja-JP" dirty="0">
                <a:latin typeface="+mj-ea"/>
              </a:rPr>
              <a:t>]</a:t>
            </a:r>
            <a:r>
              <a:rPr lang="ja-JP" altLang="en-US" dirty="0">
                <a:latin typeface="+mj-ea"/>
              </a:rPr>
              <a:t>　合体型フレアのモデル化　不安定モデル</a:t>
            </a:r>
            <a:br>
              <a:rPr lang="en-US" altLang="ja-JP" dirty="0">
                <a:latin typeface="+mj-ea"/>
              </a:rPr>
            </a:br>
            <a:endParaRPr kumimoji="1" lang="ja-JP" altLang="en-US" dirty="0"/>
          </a:p>
        </p:txBody>
      </p:sp>
      <p:grpSp>
        <p:nvGrpSpPr>
          <p:cNvPr id="5" name="グループ化 4">
            <a:extLst>
              <a:ext uri="{FF2B5EF4-FFF2-40B4-BE49-F238E27FC236}">
                <a16:creationId xmlns:a16="http://schemas.microsoft.com/office/drawing/2014/main" id="{641386EA-FFDD-48BD-B72C-9E608D83B8A1}"/>
              </a:ext>
            </a:extLst>
          </p:cNvPr>
          <p:cNvGrpSpPr/>
          <p:nvPr/>
        </p:nvGrpSpPr>
        <p:grpSpPr>
          <a:xfrm>
            <a:off x="415851" y="727969"/>
            <a:ext cx="13556231" cy="4931949"/>
            <a:chOff x="357486" y="727969"/>
            <a:chExt cx="14017895" cy="5483184"/>
          </a:xfrm>
        </p:grpSpPr>
        <p:grpSp>
          <p:nvGrpSpPr>
            <p:cNvPr id="28" name="グループ化 27">
              <a:extLst>
                <a:ext uri="{FF2B5EF4-FFF2-40B4-BE49-F238E27FC236}">
                  <a16:creationId xmlns:a16="http://schemas.microsoft.com/office/drawing/2014/main" id="{57B3B9F8-D24B-E7C1-4DC7-285A416DE798}"/>
                </a:ext>
              </a:extLst>
            </p:cNvPr>
            <p:cNvGrpSpPr/>
            <p:nvPr/>
          </p:nvGrpSpPr>
          <p:grpSpPr>
            <a:xfrm>
              <a:off x="357486" y="4062506"/>
              <a:ext cx="14017895" cy="2148647"/>
              <a:chOff x="192753" y="3083151"/>
              <a:chExt cx="11446089" cy="2694599"/>
            </a:xfrm>
          </p:grpSpPr>
          <p:sp>
            <p:nvSpPr>
              <p:cNvPr id="11" name="コンテンツ プレースホルダー 2">
                <a:extLst>
                  <a:ext uri="{FF2B5EF4-FFF2-40B4-BE49-F238E27FC236}">
                    <a16:creationId xmlns:a16="http://schemas.microsoft.com/office/drawing/2014/main" id="{F1384F53-AAFF-2CDB-B230-F8146D601282}"/>
                  </a:ext>
                </a:extLst>
              </p:cNvPr>
              <p:cNvSpPr txBox="1">
                <a:spLocks/>
              </p:cNvSpPr>
              <p:nvPr/>
            </p:nvSpPr>
            <p:spPr>
              <a:xfrm>
                <a:off x="192753" y="3083151"/>
                <a:ext cx="3159179" cy="25499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spcBef>
                    <a:spcPts val="865"/>
                  </a:spcBef>
                  <a:buFont typeface="Wingdings 2" pitchFamily="18" charset="2"/>
                  <a:buNone/>
                </a:pPr>
                <a:r>
                  <a:rPr lang="ja-JP" altLang="en-US" spc="-35" dirty="0">
                    <a:solidFill>
                      <a:srgbClr val="404040"/>
                    </a:solidFill>
                    <a:latin typeface="MS PGothic"/>
                    <a:cs typeface="MS PGothic"/>
                  </a:rPr>
                  <a:t>プラズマ合体の原理</a:t>
                </a:r>
                <a:endParaRPr lang="en-US" altLang="ja-JP" spc="-51" dirty="0">
                  <a:solidFill>
                    <a:srgbClr val="404040"/>
                  </a:solidFill>
                </a:endParaRPr>
              </a:p>
              <a:p>
                <a:pPr marL="0" indent="0">
                  <a:spcBef>
                    <a:spcPts val="865"/>
                  </a:spcBef>
                  <a:buFont typeface="Wingdings 2" pitchFamily="18" charset="2"/>
                  <a:buNone/>
                </a:pPr>
                <a:r>
                  <a:rPr lang="ja-JP" altLang="en-US" spc="-35" dirty="0">
                    <a:solidFill>
                      <a:srgbClr val="404040"/>
                    </a:solidFill>
                    <a:latin typeface="MS PGothic"/>
                    <a:cs typeface="MS PGothic"/>
                  </a:rPr>
                  <a:t>トロ</a:t>
                </a:r>
                <a:r>
                  <a:rPr lang="ja-JP" altLang="en-US" spc="-31" dirty="0">
                    <a:solidFill>
                      <a:srgbClr val="404040"/>
                    </a:solidFill>
                    <a:latin typeface="MS PGothic"/>
                    <a:cs typeface="MS PGothic"/>
                  </a:rPr>
                  <a:t>イダル</a:t>
                </a:r>
                <a:r>
                  <a:rPr lang="en-US" altLang="ja-JP" spc="-31" dirty="0">
                    <a:solidFill>
                      <a:srgbClr val="404040"/>
                    </a:solidFill>
                    <a:latin typeface="MS PGothic"/>
                    <a:cs typeface="MS PGothic"/>
                  </a:rPr>
                  <a:t>flux</a:t>
                </a:r>
                <a:r>
                  <a:rPr lang="ja-JP" altLang="en-US" spc="15" dirty="0">
                    <a:solidFill>
                      <a:srgbClr val="404040"/>
                    </a:solidFill>
                    <a:latin typeface="Calibri"/>
                    <a:cs typeface="Calibri"/>
                  </a:rPr>
                  <a:t> </a:t>
                </a:r>
                <a:endParaRPr lang="en-US" altLang="ja-JP" spc="15" dirty="0">
                  <a:solidFill>
                    <a:srgbClr val="404040"/>
                  </a:solidFill>
                  <a:latin typeface="Calibri"/>
                  <a:cs typeface="Calibri"/>
                </a:endParaRPr>
              </a:p>
              <a:p>
                <a:pPr marL="0" indent="0">
                  <a:spcBef>
                    <a:spcPts val="865"/>
                  </a:spcBef>
                  <a:buFont typeface="Wingdings 2" pitchFamily="18" charset="2"/>
                  <a:buNone/>
                </a:pPr>
                <a:r>
                  <a:rPr lang="ja-JP" altLang="en-US" dirty="0">
                    <a:solidFill>
                      <a:srgbClr val="404040"/>
                    </a:solidFill>
                    <a:latin typeface="Cambria Math"/>
                    <a:cs typeface="Cambria Math"/>
                  </a:rPr>
                  <a:t>𝜙</a:t>
                </a:r>
                <a:r>
                  <a:rPr lang="ja-JP" altLang="en-US" spc="55" dirty="0">
                    <a:solidFill>
                      <a:srgbClr val="404040"/>
                    </a:solidFill>
                    <a:latin typeface="Cambria Math"/>
                    <a:cs typeface="Cambria Math"/>
                  </a:rPr>
                  <a:t> </a:t>
                </a:r>
                <a:r>
                  <a:rPr lang="en-US" altLang="ja-JP" spc="55" dirty="0">
                    <a:solidFill>
                      <a:srgbClr val="404040"/>
                    </a:solidFill>
                    <a:latin typeface="Cambria Math"/>
                    <a:cs typeface="Cambria Math"/>
                  </a:rPr>
                  <a:t>=  </a:t>
                </a:r>
                <a:r>
                  <a:rPr lang="ja-JP" altLang="en-US" dirty="0">
                    <a:solidFill>
                      <a:srgbClr val="404040"/>
                    </a:solidFill>
                    <a:latin typeface="Cambria Math"/>
                    <a:cs typeface="Cambria Math"/>
                  </a:rPr>
                  <a:t>𝜙</a:t>
                </a:r>
                <a:r>
                  <a:rPr lang="en-US" altLang="ja-JP" baseline="-16460" dirty="0">
                    <a:solidFill>
                      <a:srgbClr val="404040"/>
                    </a:solidFill>
                    <a:latin typeface="Cambria Math"/>
                    <a:cs typeface="Cambria Math"/>
                  </a:rPr>
                  <a:t>1</a:t>
                </a:r>
                <a:r>
                  <a:rPr lang="ja-JP" altLang="en-US" spc="300" baseline="-16460" dirty="0">
                    <a:solidFill>
                      <a:srgbClr val="404040"/>
                    </a:solidFill>
                    <a:latin typeface="Cambria Math"/>
                    <a:cs typeface="Cambria Math"/>
                  </a:rPr>
                  <a:t> </a:t>
                </a:r>
                <a:r>
                  <a:rPr lang="en-US" altLang="ja-JP" dirty="0">
                    <a:solidFill>
                      <a:srgbClr val="404040"/>
                    </a:solidFill>
                    <a:latin typeface="Cambria Math"/>
                    <a:cs typeface="Cambria Math"/>
                  </a:rPr>
                  <a:t>+ </a:t>
                </a:r>
                <a:r>
                  <a:rPr lang="ja-JP" altLang="en-US" spc="-25" dirty="0">
                    <a:solidFill>
                      <a:srgbClr val="404040"/>
                    </a:solidFill>
                    <a:latin typeface="Cambria Math"/>
                    <a:cs typeface="Cambria Math"/>
                  </a:rPr>
                  <a:t>𝜙</a:t>
                </a:r>
                <a:r>
                  <a:rPr lang="en-US" altLang="ja-JP" spc="-37" baseline="-16460" dirty="0">
                    <a:solidFill>
                      <a:srgbClr val="404040"/>
                    </a:solidFill>
                    <a:latin typeface="Cambria Math"/>
                    <a:cs typeface="Cambria Math"/>
                  </a:rPr>
                  <a:t>2</a:t>
                </a:r>
                <a:endParaRPr lang="ja-JP" altLang="en-US" baseline="-16460" dirty="0">
                  <a:latin typeface="Cambria Math"/>
                  <a:cs typeface="Cambria Math"/>
                </a:endParaRPr>
              </a:p>
              <a:p>
                <a:pPr marL="0" indent="0">
                  <a:spcBef>
                    <a:spcPts val="765"/>
                  </a:spcBef>
                  <a:buFont typeface="Wingdings 2" pitchFamily="18" charset="2"/>
                  <a:buNone/>
                </a:pPr>
                <a:r>
                  <a:rPr lang="ja-JP" altLang="en-US" spc="-31" dirty="0">
                    <a:solidFill>
                      <a:srgbClr val="404040"/>
                    </a:solidFill>
                    <a:latin typeface="MS PGothic"/>
                    <a:cs typeface="Calibri"/>
                  </a:rPr>
                  <a:t>ポロイダル</a:t>
                </a:r>
                <a:r>
                  <a:rPr lang="en-US" altLang="ja-JP" spc="-31" dirty="0">
                    <a:solidFill>
                      <a:srgbClr val="404040"/>
                    </a:solidFill>
                    <a:latin typeface="Calibri"/>
                    <a:cs typeface="Calibri"/>
                  </a:rPr>
                  <a:t>flux</a:t>
                </a:r>
              </a:p>
              <a:p>
                <a:pPr marL="0" indent="0">
                  <a:spcBef>
                    <a:spcPts val="765"/>
                  </a:spcBef>
                  <a:buFont typeface="Wingdings 2" pitchFamily="18" charset="2"/>
                  <a:buNone/>
                </a:pPr>
                <a:r>
                  <a:rPr lang="ja-JP" altLang="en-US" spc="11" dirty="0">
                    <a:solidFill>
                      <a:srgbClr val="404040"/>
                    </a:solidFill>
                    <a:latin typeface="Calibri"/>
                    <a:cs typeface="Calibri"/>
                  </a:rPr>
                  <a:t> </a:t>
                </a:r>
                <a:r>
                  <a:rPr lang="ja-JP" altLang="en-US" dirty="0">
                    <a:solidFill>
                      <a:srgbClr val="404040"/>
                    </a:solidFill>
                    <a:latin typeface="Cambria Math"/>
                    <a:cs typeface="Cambria Math"/>
                  </a:rPr>
                  <a:t>𝜓</a:t>
                </a:r>
                <a:r>
                  <a:rPr lang="ja-JP" altLang="en-US" spc="51" dirty="0">
                    <a:solidFill>
                      <a:srgbClr val="404040"/>
                    </a:solidFill>
                    <a:latin typeface="Cambria Math"/>
                    <a:cs typeface="Cambria Math"/>
                  </a:rPr>
                  <a:t> </a:t>
                </a:r>
                <a:r>
                  <a:rPr lang="en-US" altLang="ja-JP" spc="51" dirty="0">
                    <a:solidFill>
                      <a:srgbClr val="404040"/>
                    </a:solidFill>
                    <a:latin typeface="Cambria Math"/>
                    <a:cs typeface="Cambria Math"/>
                  </a:rPr>
                  <a:t>=  </a:t>
                </a:r>
                <a:r>
                  <a:rPr lang="ja-JP" altLang="en-US" dirty="0">
                    <a:solidFill>
                      <a:srgbClr val="404040"/>
                    </a:solidFill>
                    <a:latin typeface="Cambria Math"/>
                    <a:cs typeface="Cambria Math"/>
                  </a:rPr>
                  <a:t>𝑚𝑎𝑥</a:t>
                </a:r>
                <a:r>
                  <a:rPr lang="en-US" altLang="ja-JP" dirty="0">
                    <a:solidFill>
                      <a:srgbClr val="404040"/>
                    </a:solidFill>
                    <a:latin typeface="Cambria Math"/>
                    <a:cs typeface="Cambria Math"/>
                  </a:rPr>
                  <a:t>(</a:t>
                </a:r>
                <a:r>
                  <a:rPr lang="ja-JP" altLang="en-US" dirty="0">
                    <a:solidFill>
                      <a:srgbClr val="404040"/>
                    </a:solidFill>
                    <a:latin typeface="Cambria Math"/>
                    <a:cs typeface="Cambria Math"/>
                  </a:rPr>
                  <a:t>𝜓</a:t>
                </a:r>
                <a:r>
                  <a:rPr lang="en-US" altLang="ja-JP" baseline="-16460" dirty="0">
                    <a:solidFill>
                      <a:srgbClr val="404040"/>
                    </a:solidFill>
                    <a:latin typeface="Cambria Math"/>
                    <a:cs typeface="Cambria Math"/>
                  </a:rPr>
                  <a:t>1</a:t>
                </a:r>
                <a:r>
                  <a:rPr lang="en-US" altLang="ja-JP" spc="67" baseline="-16460" dirty="0">
                    <a:solidFill>
                      <a:srgbClr val="404040"/>
                    </a:solidFill>
                    <a:latin typeface="Cambria Math"/>
                    <a:cs typeface="Cambria Math"/>
                  </a:rPr>
                  <a:t>, </a:t>
                </a:r>
                <a:r>
                  <a:rPr lang="ja-JP" altLang="en-US" spc="-25" dirty="0">
                    <a:solidFill>
                      <a:srgbClr val="404040"/>
                    </a:solidFill>
                    <a:latin typeface="Cambria Math"/>
                    <a:cs typeface="Cambria Math"/>
                  </a:rPr>
                  <a:t>𝜓</a:t>
                </a:r>
                <a:r>
                  <a:rPr lang="en-US" altLang="ja-JP" spc="-37" baseline="-16460" dirty="0">
                    <a:solidFill>
                      <a:srgbClr val="404040"/>
                    </a:solidFill>
                    <a:latin typeface="Cambria Math"/>
                    <a:cs typeface="Cambria Math"/>
                  </a:rPr>
                  <a:t>2</a:t>
                </a:r>
                <a:r>
                  <a:rPr lang="en-US" altLang="ja-JP" spc="-25" dirty="0">
                    <a:solidFill>
                      <a:srgbClr val="404040"/>
                    </a:solidFill>
                    <a:latin typeface="Cambria Math"/>
                    <a:cs typeface="Cambria Math"/>
                  </a:rPr>
                  <a:t>)</a:t>
                </a:r>
                <a:endParaRPr lang="ja-JP" altLang="en-US" dirty="0">
                  <a:latin typeface="Cambria Math"/>
                  <a:cs typeface="Cambria Math"/>
                </a:endParaRPr>
              </a:p>
              <a:p>
                <a:endParaRPr lang="ja-JP" altLang="en-US" dirty="0"/>
              </a:p>
            </p:txBody>
          </p:sp>
          <mc:AlternateContent xmlns:mc="http://schemas.openxmlformats.org/markup-compatibility/2006">
            <mc:Choice xmlns:a14="http://schemas.microsoft.com/office/drawing/2010/main" Requires="a14">
              <p:sp>
                <p:nvSpPr>
                  <p:cNvPr id="12" name="コンテンツ プレースホルダー 22">
                    <a:extLst>
                      <a:ext uri="{FF2B5EF4-FFF2-40B4-BE49-F238E27FC236}">
                        <a16:creationId xmlns:a16="http://schemas.microsoft.com/office/drawing/2014/main" id="{3D7ED08B-1DAA-DECD-41CB-BAD34AFAC890}"/>
                      </a:ext>
                    </a:extLst>
                  </p:cNvPr>
                  <p:cNvSpPr txBox="1">
                    <a:spLocks/>
                  </p:cNvSpPr>
                  <p:nvPr/>
                </p:nvSpPr>
                <p:spPr>
                  <a:xfrm>
                    <a:off x="3643583" y="3652056"/>
                    <a:ext cx="2789786" cy="2052229"/>
                  </a:xfrm>
                  <a:prstGeom prst="rect">
                    <a:avLst/>
                  </a:prstGeom>
                </p:spPr>
                <p:txBody>
                  <a:bodyPr>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Font typeface="Wingdings 2" pitchFamily="18" charset="2"/>
                      <a:buNone/>
                    </a:pPr>
                    <a:r>
                      <a:rPr lang="ja-JP" altLang="en-US" sz="2200" spc="-35" dirty="0">
                        <a:solidFill>
                          <a:srgbClr val="404040"/>
                        </a:solidFill>
                        <a:latin typeface="+mn-ea"/>
                        <a:cs typeface="MS PGothic"/>
                      </a:rPr>
                      <a:t>安全係数</a:t>
                    </a:r>
                    <a:r>
                      <a:rPr lang="ja-JP" altLang="en-US" sz="2200" dirty="0">
                        <a:latin typeface="+mn-ea"/>
                      </a:rPr>
                      <a:t>減少・ねじれ</a:t>
                    </a:r>
                    <a:endParaRPr lang="en-US" altLang="ja-JP" sz="2200" spc="-35" dirty="0">
                      <a:solidFill>
                        <a:srgbClr val="404040"/>
                      </a:solidFill>
                      <a:latin typeface="+mn-ea"/>
                      <a:cs typeface="MS PGothic"/>
                    </a:endParaRPr>
                  </a:p>
                  <a:p>
                    <a:pPr marL="0" indent="0">
                      <a:buFont typeface="Wingdings 2" pitchFamily="18" charset="2"/>
                      <a:buNone/>
                    </a:pPr>
                    <a:r>
                      <a:rPr lang="ja-JP" altLang="en-US" sz="2200" spc="-51" dirty="0">
                        <a:solidFill>
                          <a:srgbClr val="404040"/>
                        </a:solidFill>
                        <a:latin typeface="+mn-ea"/>
                      </a:rPr>
                      <a:t>　</a:t>
                    </a:r>
                    <a14:m>
                      <m:oMath xmlns:m="http://schemas.openxmlformats.org/officeDocument/2006/math">
                        <m:r>
                          <a:rPr lang="ja-JP" altLang="en-US" sz="2200" i="1" spc="-51" dirty="0">
                            <a:solidFill>
                              <a:srgbClr val="404040"/>
                            </a:solidFill>
                            <a:latin typeface="Cambria Math" panose="02040503050406030204" pitchFamily="18" charset="0"/>
                          </a:rPr>
                          <m:t>　</m:t>
                        </m:r>
                        <m:r>
                          <a:rPr lang="ja-JP" altLang="en-US" sz="2200" i="1" spc="-51" dirty="0" smtClean="0">
                            <a:solidFill>
                              <a:srgbClr val="404040"/>
                            </a:solidFill>
                            <a:latin typeface="Cambria Math" panose="02040503050406030204" pitchFamily="18" charset="0"/>
                          </a:rPr>
                          <m:t>　</m:t>
                        </m:r>
                        <m:r>
                          <m:rPr>
                            <m:sty m:val="p"/>
                          </m:rPr>
                          <a:rPr lang="en-US" altLang="ja-JP" sz="2200" spc="-51" dirty="0" smtClean="0">
                            <a:solidFill>
                              <a:srgbClr val="404040"/>
                            </a:solidFill>
                            <a:latin typeface="Cambria Math" panose="02040503050406030204" pitchFamily="18" charset="0"/>
                          </a:rPr>
                          <m:t>q</m:t>
                        </m:r>
                        <m:r>
                          <a:rPr lang="en-US" altLang="ja-JP" sz="2200" i="1" spc="-51" dirty="0">
                            <a:solidFill>
                              <a:srgbClr val="404040"/>
                            </a:solidFill>
                            <a:latin typeface="Cambria Math" panose="02040503050406030204" pitchFamily="18" charset="0"/>
                          </a:rPr>
                          <m:t>=</m:t>
                        </m:r>
                        <m:f>
                          <m:fPr>
                            <m:ctrlPr>
                              <a:rPr lang="ja-JP" altLang="en-US" sz="2200" i="1" spc="-51">
                                <a:solidFill>
                                  <a:srgbClr val="404040"/>
                                </a:solidFill>
                                <a:latin typeface="Cambria Math" panose="02040503050406030204" pitchFamily="18" charset="0"/>
                              </a:rPr>
                            </m:ctrlPr>
                          </m:fPr>
                          <m:num>
                            <m:r>
                              <m:rPr>
                                <m:sty m:val="p"/>
                              </m:rPr>
                              <a:rPr lang="en-US" altLang="ja-JP" sz="2200" i="1" spc="-51">
                                <a:solidFill>
                                  <a:srgbClr val="404040"/>
                                </a:solidFill>
                                <a:latin typeface="Cambria Math" panose="02040503050406030204" pitchFamily="18" charset="0"/>
                              </a:rPr>
                              <m:t>dφ</m:t>
                            </m:r>
                          </m:num>
                          <m:den>
                            <m:r>
                              <a:rPr lang="ja-JP" altLang="en-US" sz="2200" i="1" spc="-51">
                                <a:solidFill>
                                  <a:srgbClr val="404040"/>
                                </a:solidFill>
                                <a:latin typeface="Cambria Math" panose="02040503050406030204" pitchFamily="18" charset="0"/>
                              </a:rPr>
                              <m:t>𝑑</m:t>
                            </m:r>
                            <m:r>
                              <m:rPr>
                                <m:sty m:val="p"/>
                              </m:rPr>
                              <a:rPr lang="en-US" altLang="ja-JP" sz="2200" i="1" spc="-51">
                                <a:solidFill>
                                  <a:srgbClr val="404040"/>
                                </a:solidFill>
                                <a:latin typeface="Cambria Math" panose="02040503050406030204" pitchFamily="18" charset="0"/>
                              </a:rPr>
                              <m:t>ψ</m:t>
                            </m:r>
                          </m:den>
                        </m:f>
                      </m:oMath>
                    </a14:m>
                    <a:endParaRPr lang="en-US" altLang="ja-JP" sz="2200" spc="-51" dirty="0">
                      <a:solidFill>
                        <a:srgbClr val="404040"/>
                      </a:solidFill>
                      <a:latin typeface="+mn-ea"/>
                    </a:endParaRPr>
                  </a:p>
                </p:txBody>
              </p:sp>
            </mc:Choice>
            <mc:Fallback>
              <p:sp>
                <p:nvSpPr>
                  <p:cNvPr id="12" name="コンテンツ プレースホルダー 22">
                    <a:extLst>
                      <a:ext uri="{FF2B5EF4-FFF2-40B4-BE49-F238E27FC236}">
                        <a16:creationId xmlns:a16="http://schemas.microsoft.com/office/drawing/2014/main" id="{3D7ED08B-1DAA-DECD-41CB-BAD34AFAC890}"/>
                      </a:ext>
                    </a:extLst>
                  </p:cNvPr>
                  <p:cNvSpPr txBox="1">
                    <a:spLocks noRot="1" noChangeAspect="1" noMove="1" noResize="1" noEditPoints="1" noAdjustHandles="1" noChangeArrowheads="1" noChangeShapeType="1" noTextEdit="1"/>
                  </p:cNvSpPr>
                  <p:nvPr/>
                </p:nvSpPr>
                <p:spPr>
                  <a:xfrm>
                    <a:off x="3643583" y="3652056"/>
                    <a:ext cx="2789786" cy="2052229"/>
                  </a:xfrm>
                  <a:prstGeom prst="rect">
                    <a:avLst/>
                  </a:prstGeom>
                  <a:blipFill>
                    <a:blip r:embed="rId3"/>
                    <a:stretch>
                      <a:fillRect l="-2399" t="-4959"/>
                    </a:stretch>
                  </a:blipFill>
                </p:spPr>
                <p:txBody>
                  <a:bodyPr/>
                  <a:lstStyle/>
                  <a:p>
                    <a:r>
                      <a:rPr lang="ja-JP" altLang="en-US">
                        <a:noFill/>
                      </a:rPr>
                      <a:t> </a:t>
                    </a:r>
                  </a:p>
                </p:txBody>
              </p:sp>
            </mc:Fallback>
          </mc:AlternateContent>
          <p:sp>
            <p:nvSpPr>
              <p:cNvPr id="13" name="矢印: 右 12">
                <a:extLst>
                  <a:ext uri="{FF2B5EF4-FFF2-40B4-BE49-F238E27FC236}">
                    <a16:creationId xmlns:a16="http://schemas.microsoft.com/office/drawing/2014/main" id="{79970597-E5FB-8F33-0E69-2D1FED9D71F8}"/>
                  </a:ext>
                </a:extLst>
              </p:cNvPr>
              <p:cNvSpPr/>
              <p:nvPr/>
            </p:nvSpPr>
            <p:spPr>
              <a:xfrm>
                <a:off x="6351697" y="3994124"/>
                <a:ext cx="385101" cy="446622"/>
              </a:xfrm>
              <a:prstGeom prst="rightArrow">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14" name="矢印: 右 13">
                <a:extLst>
                  <a:ext uri="{FF2B5EF4-FFF2-40B4-BE49-F238E27FC236}">
                    <a16:creationId xmlns:a16="http://schemas.microsoft.com/office/drawing/2014/main" id="{DBCC1396-8B87-A32C-8688-D319E8D9E7A8}"/>
                  </a:ext>
                </a:extLst>
              </p:cNvPr>
              <p:cNvSpPr/>
              <p:nvPr/>
            </p:nvSpPr>
            <p:spPr>
              <a:xfrm>
                <a:off x="3221502" y="4145999"/>
                <a:ext cx="385101" cy="435145"/>
              </a:xfrm>
              <a:prstGeom prst="rightArrow">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mc:AlternateContent xmlns:mc="http://schemas.openxmlformats.org/markup-compatibility/2006">
            <mc:Choice xmlns:a14="http://schemas.microsoft.com/office/drawing/2010/main" Requires="a14">
              <p:sp>
                <p:nvSpPr>
                  <p:cNvPr id="15" name="コンテンツ プレースホルダー 22">
                    <a:extLst>
                      <a:ext uri="{FF2B5EF4-FFF2-40B4-BE49-F238E27FC236}">
                        <a16:creationId xmlns:a16="http://schemas.microsoft.com/office/drawing/2014/main" id="{B304F817-21BF-D4AE-5423-68EA981501B4}"/>
                      </a:ext>
                    </a:extLst>
                  </p:cNvPr>
                  <p:cNvSpPr txBox="1">
                    <a:spLocks/>
                  </p:cNvSpPr>
                  <p:nvPr/>
                </p:nvSpPr>
                <p:spPr>
                  <a:xfrm>
                    <a:off x="6725020" y="3652056"/>
                    <a:ext cx="4913822" cy="21256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7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200" spc="-35" dirty="0">
                        <a:solidFill>
                          <a:srgbClr val="404040"/>
                        </a:solidFill>
                        <a:latin typeface="MS PGothic"/>
                      </a:rPr>
                      <a:t>電流駆動型不安定 </a:t>
                    </a:r>
                    <a:endParaRPr lang="en-US" altLang="ja-JP" sz="2200" b="0" i="1" spc="-51" dirty="0">
                      <a:solidFill>
                        <a:srgbClr val="404040"/>
                      </a:solidFill>
                      <a:latin typeface="Cambria Math" panose="02040503050406030204" pitchFamily="18" charset="0"/>
                    </a:endParaRPr>
                  </a:p>
                  <a:p>
                    <a:pPr marL="0" indent="0">
                      <a:buFont typeface="Arial" panose="020B0604020202020204" pitchFamily="34" charset="0"/>
                      <a:buNone/>
                    </a:pPr>
                    <a14:m>
                      <m:oMath xmlns:m="http://schemas.openxmlformats.org/officeDocument/2006/math">
                        <m:r>
                          <a:rPr lang="ja-JP" altLang="en-US" sz="2200" i="1" spc="-51" dirty="0">
                            <a:solidFill>
                              <a:srgbClr val="404040"/>
                            </a:solidFill>
                            <a:latin typeface="Cambria Math" panose="02040503050406030204" pitchFamily="18" charset="0"/>
                          </a:rPr>
                          <m:t>　</m:t>
                        </m:r>
                        <m:r>
                          <a:rPr lang="en-US" altLang="ja-JP" sz="2200" b="0" i="1" spc="-51" smtClean="0">
                            <a:solidFill>
                              <a:srgbClr val="404040"/>
                            </a:solidFill>
                            <a:latin typeface="Cambria Math" panose="02040503050406030204" pitchFamily="18" charset="0"/>
                          </a:rPr>
                          <m:t>𝑞</m:t>
                        </m:r>
                        <m:r>
                          <a:rPr lang="en-US" altLang="ja-JP" sz="2200" i="1" spc="-51">
                            <a:solidFill>
                              <a:srgbClr val="404040"/>
                            </a:solidFill>
                            <a:latin typeface="Cambria Math" panose="02040503050406030204" pitchFamily="18" charset="0"/>
                          </a:rPr>
                          <m:t>(</m:t>
                        </m:r>
                        <m:r>
                          <a:rPr lang="ja-JP" altLang="en-US" sz="2200" i="1" spc="-51" smtClean="0">
                            <a:solidFill>
                              <a:srgbClr val="404040"/>
                            </a:solidFill>
                            <a:latin typeface="Cambria Math" panose="02040503050406030204" pitchFamily="18" charset="0"/>
                          </a:rPr>
                          <m:t>ｒ</m:t>
                        </m:r>
                        <m:r>
                          <a:rPr lang="en-US" altLang="ja-JP" sz="2200" i="1" spc="-51">
                            <a:solidFill>
                              <a:srgbClr val="404040"/>
                            </a:solidFill>
                            <a:latin typeface="Cambria Math" panose="02040503050406030204" pitchFamily="18" charset="0"/>
                          </a:rPr>
                          <m:t>)</m:t>
                        </m:r>
                        <m:r>
                          <a:rPr lang="en-US" altLang="ja-JP" sz="2200" b="0" i="1" spc="-51" smtClean="0">
                            <a:solidFill>
                              <a:srgbClr val="404040"/>
                            </a:solidFill>
                            <a:latin typeface="Cambria Math" panose="02040503050406030204" pitchFamily="18" charset="0"/>
                          </a:rPr>
                          <m:t> =</m:t>
                        </m:r>
                        <m:f>
                          <m:fPr>
                            <m:ctrlPr>
                              <a:rPr lang="ja-JP" altLang="en-US" sz="2200" i="1" spc="-51">
                                <a:solidFill>
                                  <a:srgbClr val="404040"/>
                                </a:solidFill>
                                <a:latin typeface="Cambria Math" panose="02040503050406030204" pitchFamily="18" charset="0"/>
                              </a:rPr>
                            </m:ctrlPr>
                          </m:fPr>
                          <m:num>
                            <m:r>
                              <a:rPr lang="en-US" altLang="ja-JP" sz="2200" b="0" i="1" spc="-51" smtClean="0">
                                <a:solidFill>
                                  <a:srgbClr val="404040"/>
                                </a:solidFill>
                                <a:latin typeface="Cambria Math" panose="02040503050406030204" pitchFamily="18" charset="0"/>
                              </a:rPr>
                              <m:t>𝑚</m:t>
                            </m:r>
                          </m:num>
                          <m:den>
                            <m:r>
                              <a:rPr lang="en-US" altLang="ja-JP" sz="2200" b="0" i="1" spc="-51" smtClean="0">
                                <a:solidFill>
                                  <a:srgbClr val="404040"/>
                                </a:solidFill>
                                <a:latin typeface="Cambria Math" panose="02040503050406030204" pitchFamily="18" charset="0"/>
                              </a:rPr>
                              <m:t>𝑛</m:t>
                            </m:r>
                          </m:den>
                        </m:f>
                      </m:oMath>
                    </a14:m>
                    <a:r>
                      <a:rPr lang="ja-JP" altLang="en-US" sz="2200" dirty="0"/>
                      <a:t> </a:t>
                    </a:r>
                    <a:r>
                      <a:rPr lang="en-US" altLang="ja-JP" sz="2200" dirty="0"/>
                      <a:t>, n = 2, 3…</a:t>
                    </a:r>
                    <a:r>
                      <a:rPr lang="ja-JP" altLang="en-US" sz="2200" dirty="0"/>
                      <a:t>　</a:t>
                    </a:r>
                    <a:endParaRPr lang="en-US" altLang="ja-JP" sz="2000" dirty="0">
                      <a:latin typeface="+mn-ea"/>
                    </a:endParaRPr>
                  </a:p>
                  <a:p>
                    <a:pPr marL="0" indent="0">
                      <a:buFont typeface="Wingdings 2" pitchFamily="18" charset="2"/>
                      <a:buNone/>
                    </a:pPr>
                    <a:r>
                      <a:rPr lang="ja-JP" altLang="en-US" sz="2000" dirty="0">
                        <a:latin typeface="+mn-ea"/>
                      </a:rPr>
                      <a:t>　</a:t>
                    </a:r>
                    <a:endParaRPr lang="en-US" altLang="ja-JP" sz="2200" spc="-35" dirty="0">
                      <a:solidFill>
                        <a:srgbClr val="404040"/>
                      </a:solidFill>
                      <a:latin typeface="MS PGothic"/>
                    </a:endParaRPr>
                  </a:p>
                  <a:p>
                    <a:pPr marL="0" indent="0">
                      <a:buFont typeface="Arial" panose="020B0604020202020204" pitchFamily="34" charset="0"/>
                      <a:buNone/>
                    </a:pPr>
                    <a:endParaRPr lang="en-US" altLang="ja-JP" sz="2200" spc="-35" dirty="0">
                      <a:solidFill>
                        <a:srgbClr val="404040"/>
                      </a:solidFill>
                      <a:latin typeface="MS PGothic"/>
                    </a:endParaRPr>
                  </a:p>
                  <a:p>
                    <a:pPr marL="0" indent="0">
                      <a:buFont typeface="Arial" panose="020B0604020202020204" pitchFamily="34" charset="0"/>
                      <a:buNone/>
                    </a:pPr>
                    <a:endParaRPr lang="en-US" altLang="ja-JP" sz="2200" spc="-35" dirty="0">
                      <a:solidFill>
                        <a:srgbClr val="404040"/>
                      </a:solidFill>
                      <a:latin typeface="MS PGothic"/>
                    </a:endParaRPr>
                  </a:p>
                  <a:p>
                    <a:pPr marL="0" indent="0">
                      <a:buFont typeface="Arial" panose="020B0604020202020204" pitchFamily="34" charset="0"/>
                      <a:buNone/>
                    </a:pPr>
                    <a:endParaRPr lang="ja-JP" altLang="en-US" sz="2200" dirty="0"/>
                  </a:p>
                </p:txBody>
              </p:sp>
            </mc:Choice>
            <mc:Fallback>
              <p:sp>
                <p:nvSpPr>
                  <p:cNvPr id="15" name="コンテンツ プレースホルダー 22">
                    <a:extLst>
                      <a:ext uri="{FF2B5EF4-FFF2-40B4-BE49-F238E27FC236}">
                        <a16:creationId xmlns:a16="http://schemas.microsoft.com/office/drawing/2014/main" id="{B304F817-21BF-D4AE-5423-68EA981501B4}"/>
                      </a:ext>
                    </a:extLst>
                  </p:cNvPr>
                  <p:cNvSpPr txBox="1">
                    <a:spLocks noRot="1" noChangeAspect="1" noMove="1" noResize="1" noEditPoints="1" noAdjustHandles="1" noChangeArrowheads="1" noChangeShapeType="1" noTextEdit="1"/>
                  </p:cNvSpPr>
                  <p:nvPr/>
                </p:nvSpPr>
                <p:spPr>
                  <a:xfrm>
                    <a:off x="6725020" y="3652056"/>
                    <a:ext cx="4913822" cy="2125694"/>
                  </a:xfrm>
                  <a:prstGeom prst="rect">
                    <a:avLst/>
                  </a:prstGeom>
                  <a:blipFill>
                    <a:blip r:embed="rId4"/>
                    <a:stretch>
                      <a:fillRect l="-1361" t="-5600"/>
                    </a:stretch>
                  </a:blipFill>
                </p:spPr>
                <p:txBody>
                  <a:bodyPr/>
                  <a:lstStyle/>
                  <a:p>
                    <a:r>
                      <a:rPr lang="ja-JP" altLang="en-US">
                        <a:noFill/>
                      </a:rPr>
                      <a:t> </a:t>
                    </a:r>
                  </a:p>
                </p:txBody>
              </p:sp>
            </mc:Fallback>
          </mc:AlternateContent>
        </p:grpSp>
        <p:grpSp>
          <p:nvGrpSpPr>
            <p:cNvPr id="53" name="グループ化 52">
              <a:extLst>
                <a:ext uri="{FF2B5EF4-FFF2-40B4-BE49-F238E27FC236}">
                  <a16:creationId xmlns:a16="http://schemas.microsoft.com/office/drawing/2014/main" id="{D06BB37D-E0B7-C7FB-2D7F-412B0B1C6929}"/>
                </a:ext>
              </a:extLst>
            </p:cNvPr>
            <p:cNvGrpSpPr/>
            <p:nvPr/>
          </p:nvGrpSpPr>
          <p:grpSpPr>
            <a:xfrm>
              <a:off x="357486" y="727969"/>
              <a:ext cx="11188870" cy="3788176"/>
              <a:chOff x="9871" y="888848"/>
              <a:chExt cx="10885950" cy="2549878"/>
            </a:xfrm>
          </p:grpSpPr>
          <p:pic>
            <p:nvPicPr>
              <p:cNvPr id="18" name="図 17">
                <a:extLst>
                  <a:ext uri="{FF2B5EF4-FFF2-40B4-BE49-F238E27FC236}">
                    <a16:creationId xmlns:a16="http://schemas.microsoft.com/office/drawing/2014/main" id="{25C8C103-605A-2325-7A98-B8E5725773F2}"/>
                  </a:ext>
                </a:extLst>
              </p:cNvPr>
              <p:cNvPicPr>
                <a:picLocks noChangeAspect="1"/>
              </p:cNvPicPr>
              <p:nvPr/>
            </p:nvPicPr>
            <p:blipFill rotWithShape="1">
              <a:blip r:embed="rId5"/>
              <a:srcRect l="81896" t="7371" r="9039" b="31270"/>
              <a:stretch/>
            </p:blipFill>
            <p:spPr>
              <a:xfrm rot="189042">
                <a:off x="9032381" y="1159881"/>
                <a:ext cx="1134199" cy="1690220"/>
              </a:xfrm>
              <a:prstGeom prst="rect">
                <a:avLst/>
              </a:prstGeom>
            </p:spPr>
          </p:pic>
          <p:grpSp>
            <p:nvGrpSpPr>
              <p:cNvPr id="52" name="グループ化 51">
                <a:extLst>
                  <a:ext uri="{FF2B5EF4-FFF2-40B4-BE49-F238E27FC236}">
                    <a16:creationId xmlns:a16="http://schemas.microsoft.com/office/drawing/2014/main" id="{08ACC7DE-C5B7-6448-27F4-E246416F0D22}"/>
                  </a:ext>
                </a:extLst>
              </p:cNvPr>
              <p:cNvGrpSpPr/>
              <p:nvPr/>
            </p:nvGrpSpPr>
            <p:grpSpPr>
              <a:xfrm>
                <a:off x="9871" y="888848"/>
                <a:ext cx="10885950" cy="2549878"/>
                <a:chOff x="9871" y="888848"/>
                <a:chExt cx="10885950" cy="2549878"/>
              </a:xfrm>
            </p:grpSpPr>
            <p:grpSp>
              <p:nvGrpSpPr>
                <p:cNvPr id="21" name="グループ化 20">
                  <a:extLst>
                    <a:ext uri="{FF2B5EF4-FFF2-40B4-BE49-F238E27FC236}">
                      <a16:creationId xmlns:a16="http://schemas.microsoft.com/office/drawing/2014/main" id="{77F6BFC8-98DB-ECC3-4E84-9799BF5AB229}"/>
                    </a:ext>
                  </a:extLst>
                </p:cNvPr>
                <p:cNvGrpSpPr/>
                <p:nvPr/>
              </p:nvGrpSpPr>
              <p:grpSpPr>
                <a:xfrm>
                  <a:off x="9871" y="888848"/>
                  <a:ext cx="10885950" cy="2549878"/>
                  <a:chOff x="6971" y="694305"/>
                  <a:chExt cx="9339921" cy="2135359"/>
                </a:xfrm>
              </p:grpSpPr>
              <p:sp>
                <p:nvSpPr>
                  <p:cNvPr id="22" name="テキスト ボックス 21">
                    <a:extLst>
                      <a:ext uri="{FF2B5EF4-FFF2-40B4-BE49-F238E27FC236}">
                        <a16:creationId xmlns:a16="http://schemas.microsoft.com/office/drawing/2014/main" id="{774100BC-20F2-385C-F684-C84560B4BC20}"/>
                      </a:ext>
                    </a:extLst>
                  </p:cNvPr>
                  <p:cNvSpPr txBox="1"/>
                  <p:nvPr/>
                </p:nvSpPr>
                <p:spPr>
                  <a:xfrm>
                    <a:off x="7226135" y="2216850"/>
                    <a:ext cx="2120757" cy="369793"/>
                  </a:xfrm>
                  <a:prstGeom prst="rect">
                    <a:avLst/>
                  </a:prstGeom>
                  <a:noFill/>
                </p:spPr>
                <p:txBody>
                  <a:bodyPr wrap="square" rtlCol="0">
                    <a:spAutoFit/>
                  </a:bodyPr>
                  <a:lstStyle/>
                  <a:p>
                    <a:r>
                      <a:rPr kumimoji="1" lang="ja-JP" altLang="en-US" sz="2200" dirty="0"/>
                      <a:t>非軸対称変形</a:t>
                    </a:r>
                    <a:endParaRPr kumimoji="1" lang="en-US" altLang="ja-JP" sz="2200" dirty="0"/>
                  </a:p>
                </p:txBody>
              </p:sp>
              <p:grpSp>
                <p:nvGrpSpPr>
                  <p:cNvPr id="23" name="グループ化 22">
                    <a:extLst>
                      <a:ext uri="{FF2B5EF4-FFF2-40B4-BE49-F238E27FC236}">
                        <a16:creationId xmlns:a16="http://schemas.microsoft.com/office/drawing/2014/main" id="{5F84E0BA-1D1D-6B2F-CF7D-6D77CB3C5456}"/>
                      </a:ext>
                    </a:extLst>
                  </p:cNvPr>
                  <p:cNvGrpSpPr/>
                  <p:nvPr/>
                </p:nvGrpSpPr>
                <p:grpSpPr>
                  <a:xfrm>
                    <a:off x="6971" y="694305"/>
                    <a:ext cx="6586334" cy="2135359"/>
                    <a:chOff x="-28629" y="674882"/>
                    <a:chExt cx="6586334" cy="2135359"/>
                  </a:xfrm>
                </p:grpSpPr>
                <p:grpSp>
                  <p:nvGrpSpPr>
                    <p:cNvPr id="24" name="グループ化 23">
                      <a:extLst>
                        <a:ext uri="{FF2B5EF4-FFF2-40B4-BE49-F238E27FC236}">
                          <a16:creationId xmlns:a16="http://schemas.microsoft.com/office/drawing/2014/main" id="{4135D0C2-A2EB-602A-1F54-FFCC0791A3B6}"/>
                        </a:ext>
                      </a:extLst>
                    </p:cNvPr>
                    <p:cNvGrpSpPr/>
                    <p:nvPr/>
                  </p:nvGrpSpPr>
                  <p:grpSpPr>
                    <a:xfrm>
                      <a:off x="-28629" y="674882"/>
                      <a:ext cx="6586334" cy="1665967"/>
                      <a:chOff x="171786" y="674882"/>
                      <a:chExt cx="6586334" cy="1665967"/>
                    </a:xfrm>
                  </p:grpSpPr>
                  <p:pic>
                    <p:nvPicPr>
                      <p:cNvPr id="26" name="図 25" descr="ダイアグラム&#10;&#10;自動的に生成された説明">
                        <a:extLst>
                          <a:ext uri="{FF2B5EF4-FFF2-40B4-BE49-F238E27FC236}">
                            <a16:creationId xmlns:a16="http://schemas.microsoft.com/office/drawing/2014/main" id="{248F29FF-03B1-EFF0-1EF6-3051981A1743}"/>
                          </a:ext>
                        </a:extLst>
                      </p:cNvPr>
                      <p:cNvPicPr>
                        <a:picLocks noChangeAspect="1"/>
                      </p:cNvPicPr>
                      <p:nvPr/>
                    </p:nvPicPr>
                    <p:blipFill rotWithShape="1">
                      <a:blip r:embed="rId6">
                        <a:extLst>
                          <a:ext uri="{28A0092B-C50C-407E-A947-70E740481C1C}">
                            <a14:useLocalDpi xmlns:a14="http://schemas.microsoft.com/office/drawing/2010/main" val="0"/>
                          </a:ext>
                        </a:extLst>
                      </a:blip>
                      <a:srcRect l="1827" t="13868" r="27244" b="24259"/>
                      <a:stretch/>
                    </p:blipFill>
                    <p:spPr>
                      <a:xfrm>
                        <a:off x="171786" y="819154"/>
                        <a:ext cx="6586334" cy="1521695"/>
                      </a:xfrm>
                      <a:prstGeom prst="rect">
                        <a:avLst/>
                      </a:prstGeom>
                    </p:spPr>
                  </p:pic>
                  <p:sp>
                    <p:nvSpPr>
                      <p:cNvPr id="27" name="テキスト ボックス 26">
                        <a:extLst>
                          <a:ext uri="{FF2B5EF4-FFF2-40B4-BE49-F238E27FC236}">
                            <a16:creationId xmlns:a16="http://schemas.microsoft.com/office/drawing/2014/main" id="{B135B9CE-45DB-3256-9006-520955A5BD70}"/>
                          </a:ext>
                        </a:extLst>
                      </p:cNvPr>
                      <p:cNvSpPr txBox="1"/>
                      <p:nvPr/>
                    </p:nvSpPr>
                    <p:spPr>
                      <a:xfrm>
                        <a:off x="358625" y="674882"/>
                        <a:ext cx="3340979" cy="461665"/>
                      </a:xfrm>
                      <a:prstGeom prst="rect">
                        <a:avLst/>
                      </a:prstGeom>
                      <a:noFill/>
                    </p:spPr>
                    <p:txBody>
                      <a:bodyPr wrap="none" rtlCol="0">
                        <a:spAutoFit/>
                      </a:bodyPr>
                      <a:lstStyle/>
                      <a:p>
                        <a:r>
                          <a:rPr kumimoji="1" lang="ja-JP" altLang="en-US" sz="2400" dirty="0">
                            <a:solidFill>
                              <a:srgbClr val="FF0000"/>
                            </a:solidFill>
                          </a:rPr>
                          <a:t>ポロイダル </a:t>
                        </a:r>
                        <a:r>
                          <a:rPr kumimoji="1" lang="en-US" altLang="ja-JP" sz="2200" dirty="0">
                            <a:solidFill>
                              <a:srgbClr val="FF0000"/>
                            </a:solidFill>
                          </a:rPr>
                          <a:t>(</a:t>
                        </a:r>
                        <a:r>
                          <a:rPr kumimoji="1" lang="ja-JP" altLang="en-US" sz="2200" dirty="0">
                            <a:solidFill>
                              <a:srgbClr val="FF0000"/>
                            </a:solidFill>
                          </a:rPr>
                          <a:t>モード次数</a:t>
                        </a:r>
                        <a:r>
                          <a:rPr kumimoji="1" lang="en-US" altLang="ja-JP" sz="2200" dirty="0">
                            <a:solidFill>
                              <a:srgbClr val="FF0000"/>
                            </a:solidFill>
                          </a:rPr>
                          <a:t>m)</a:t>
                        </a:r>
                        <a:endParaRPr kumimoji="1" lang="ja-JP" altLang="en-US" sz="2200" dirty="0">
                          <a:solidFill>
                            <a:srgbClr val="FF0000"/>
                          </a:solidFill>
                        </a:endParaRPr>
                      </a:p>
                    </p:txBody>
                  </p:sp>
                </p:grpSp>
                <p:sp>
                  <p:nvSpPr>
                    <p:cNvPr id="25" name="テキスト ボックス 24">
                      <a:extLst>
                        <a:ext uri="{FF2B5EF4-FFF2-40B4-BE49-F238E27FC236}">
                          <a16:creationId xmlns:a16="http://schemas.microsoft.com/office/drawing/2014/main" id="{028BC2D4-47EA-5919-AD4B-22B0449035EE}"/>
                        </a:ext>
                      </a:extLst>
                    </p:cNvPr>
                    <p:cNvSpPr txBox="1"/>
                    <p:nvPr/>
                  </p:nvSpPr>
                  <p:spPr>
                    <a:xfrm>
                      <a:off x="211911" y="2001877"/>
                      <a:ext cx="2747499" cy="808364"/>
                    </a:xfrm>
                    <a:prstGeom prst="rect">
                      <a:avLst/>
                    </a:prstGeom>
                    <a:noFill/>
                  </p:spPr>
                  <p:txBody>
                    <a:bodyPr wrap="square" rtlCol="0">
                      <a:spAutoFit/>
                    </a:bodyPr>
                    <a:lstStyle/>
                    <a:p>
                      <a:r>
                        <a:rPr kumimoji="1" lang="ja-JP" altLang="en-US" sz="2400" dirty="0">
                          <a:solidFill>
                            <a:srgbClr val="0070C0"/>
                          </a:solidFill>
                        </a:rPr>
                        <a:t>トロイダル</a:t>
                      </a:r>
                      <a:endParaRPr kumimoji="1" lang="en-US" altLang="ja-JP" sz="2400" dirty="0">
                        <a:solidFill>
                          <a:srgbClr val="0070C0"/>
                        </a:solidFill>
                      </a:endParaRPr>
                    </a:p>
                    <a:p>
                      <a:r>
                        <a:rPr kumimoji="1" lang="en-US" altLang="ja-JP" sz="2200" dirty="0">
                          <a:solidFill>
                            <a:srgbClr val="0070C0"/>
                          </a:solidFill>
                        </a:rPr>
                        <a:t>(</a:t>
                      </a:r>
                      <a:r>
                        <a:rPr kumimoji="1" lang="ja-JP" altLang="en-US" sz="2200" dirty="0">
                          <a:solidFill>
                            <a:srgbClr val="0070C0"/>
                          </a:solidFill>
                        </a:rPr>
                        <a:t>モード次数</a:t>
                      </a:r>
                      <a:r>
                        <a:rPr kumimoji="1" lang="en-US" altLang="ja-JP" sz="2200" dirty="0">
                          <a:solidFill>
                            <a:srgbClr val="0070C0"/>
                          </a:solidFill>
                        </a:rPr>
                        <a:t>n)</a:t>
                      </a:r>
                      <a:endParaRPr kumimoji="1" lang="ja-JP" altLang="en-US" sz="2200" dirty="0">
                        <a:solidFill>
                          <a:srgbClr val="0070C0"/>
                        </a:solidFill>
                      </a:endParaRPr>
                    </a:p>
                  </p:txBody>
                </p:sp>
              </p:grpSp>
            </p:grpSp>
            <p:sp>
              <p:nvSpPr>
                <p:cNvPr id="50" name="矢印: 右 49">
                  <a:extLst>
                    <a:ext uri="{FF2B5EF4-FFF2-40B4-BE49-F238E27FC236}">
                      <a16:creationId xmlns:a16="http://schemas.microsoft.com/office/drawing/2014/main" id="{305CFFD5-3D15-3373-5BD4-7D800E8F005D}"/>
                    </a:ext>
                  </a:extLst>
                </p:cNvPr>
                <p:cNvSpPr/>
                <p:nvPr/>
              </p:nvSpPr>
              <p:spPr>
                <a:xfrm>
                  <a:off x="7348451" y="1673457"/>
                  <a:ext cx="474552" cy="540987"/>
                </a:xfrm>
                <a:prstGeom prst="rightArrow">
                  <a:avLst>
                    <a:gd name="adj1" fmla="val 50000"/>
                    <a:gd name="adj2" fmla="val 56622"/>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grpSp>
        </p:grpSp>
      </p:grpSp>
    </p:spTree>
    <p:extLst>
      <p:ext uri="{BB962C8B-B14F-4D97-AF65-F5344CB8AC3E}">
        <p14:creationId xmlns:p14="http://schemas.microsoft.com/office/powerpoint/2010/main" val="23045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D98198-B25E-EC5D-BB2C-45F04A688593}"/>
              </a:ext>
            </a:extLst>
          </p:cNvPr>
          <p:cNvSpPr>
            <a:spLocks noGrp="1"/>
          </p:cNvSpPr>
          <p:nvPr>
            <p:ph type="title"/>
          </p:nvPr>
        </p:nvSpPr>
        <p:spPr/>
        <p:txBody>
          <a:bodyPr/>
          <a:lstStyle/>
          <a:p>
            <a:r>
              <a:rPr lang="ja-JP" altLang="en-US" dirty="0"/>
              <a:t>太陽コロナの</a:t>
            </a:r>
            <a:r>
              <a:rPr lang="en-US" altLang="ja-JP" dirty="0"/>
              <a:t>q</a:t>
            </a:r>
            <a:r>
              <a:rPr lang="ja-JP" altLang="en-US" dirty="0"/>
              <a:t>値は</a:t>
            </a:r>
            <a:r>
              <a:rPr lang="en-US" altLang="ja-JP" dirty="0"/>
              <a:t>1</a:t>
            </a:r>
            <a:r>
              <a:rPr lang="ja-JP" altLang="en-US" dirty="0"/>
              <a:t>よりも小さい可能性</a:t>
            </a:r>
            <a:endParaRPr kumimoji="1" lang="ja-JP" altLang="en-US" dirty="0"/>
          </a:p>
        </p:txBody>
      </p:sp>
      <p:pic>
        <p:nvPicPr>
          <p:cNvPr id="4" name="BastilleSlinky">
            <a:hlinkClick r:id="" action="ppaction://media"/>
            <a:extLst>
              <a:ext uri="{FF2B5EF4-FFF2-40B4-BE49-F238E27FC236}">
                <a16:creationId xmlns:a16="http://schemas.microsoft.com/office/drawing/2014/main" id="{BEF98522-120C-4AA4-8C2C-EB90924D4B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956" y="1145754"/>
            <a:ext cx="6429080" cy="4599059"/>
          </a:xfrm>
          <a:prstGeom prst="rect">
            <a:avLst/>
          </a:prstGeom>
        </p:spPr>
      </p:pic>
      <p:sp>
        <p:nvSpPr>
          <p:cNvPr id="5" name="テキスト ボックス 4">
            <a:extLst>
              <a:ext uri="{FF2B5EF4-FFF2-40B4-BE49-F238E27FC236}">
                <a16:creationId xmlns:a16="http://schemas.microsoft.com/office/drawing/2014/main" id="{FA24229E-76F9-EE25-5ACE-58BD27F598F3}"/>
              </a:ext>
            </a:extLst>
          </p:cNvPr>
          <p:cNvSpPr txBox="1"/>
          <p:nvPr/>
        </p:nvSpPr>
        <p:spPr>
          <a:xfrm>
            <a:off x="6951810" y="3293597"/>
            <a:ext cx="4700726" cy="430887"/>
          </a:xfrm>
          <a:prstGeom prst="rect">
            <a:avLst/>
          </a:prstGeom>
          <a:noFill/>
        </p:spPr>
        <p:txBody>
          <a:bodyPr wrap="square">
            <a:spAutoFit/>
          </a:bodyPr>
          <a:lstStyle/>
          <a:p>
            <a:pPr marL="0" indent="0">
              <a:buFont typeface="Arial" panose="020B0604020202020204" pitchFamily="34" charset="0"/>
              <a:buNone/>
            </a:pPr>
            <a:r>
              <a:rPr lang="en-US" altLang="ja-JP" sz="2200" dirty="0"/>
              <a:t>q&lt;</a:t>
            </a:r>
            <a:r>
              <a:rPr lang="ja-JP" altLang="en-US" sz="2200" dirty="0"/>
              <a:t>１でも安定なコロナループＸ線画像</a:t>
            </a:r>
            <a:endParaRPr lang="en-US" altLang="ja-JP" sz="2200" dirty="0"/>
          </a:p>
        </p:txBody>
      </p:sp>
    </p:spTree>
    <p:extLst>
      <p:ext uri="{BB962C8B-B14F-4D97-AF65-F5344CB8AC3E}">
        <p14:creationId xmlns:p14="http://schemas.microsoft.com/office/powerpoint/2010/main" val="178619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6306C5-34C7-1944-C7BA-0FE0B6AD25D4}"/>
              </a:ext>
            </a:extLst>
          </p:cNvPr>
          <p:cNvSpPr>
            <a:spLocks noGrp="1"/>
          </p:cNvSpPr>
          <p:nvPr>
            <p:ph type="title"/>
          </p:nvPr>
        </p:nvSpPr>
        <p:spPr/>
        <p:txBody>
          <a:bodyPr>
            <a:noAutofit/>
          </a:bodyPr>
          <a:lstStyle/>
          <a:p>
            <a:br>
              <a:rPr lang="en-US" altLang="ja-JP" dirty="0">
                <a:latin typeface="+mj-ea"/>
              </a:rPr>
            </a:br>
            <a:r>
              <a:rPr lang="en-US" altLang="ja-JP" dirty="0">
                <a:latin typeface="+mj-ea"/>
              </a:rPr>
              <a:t>[</a:t>
            </a:r>
            <a:r>
              <a:rPr lang="ja-JP" altLang="en-US" dirty="0">
                <a:latin typeface="+mj-ea"/>
              </a:rPr>
              <a:t>２</a:t>
            </a:r>
            <a:r>
              <a:rPr lang="en-US" altLang="ja-JP" dirty="0">
                <a:latin typeface="+mj-ea"/>
              </a:rPr>
              <a:t>]</a:t>
            </a:r>
            <a:r>
              <a:rPr lang="ja-JP" altLang="en-US" dirty="0">
                <a:latin typeface="+mj-ea"/>
              </a:rPr>
              <a:t>　配位浮上モデル</a:t>
            </a:r>
            <a:r>
              <a:rPr lang="en-US" altLang="ja-JP" dirty="0">
                <a:latin typeface="+mj-ea"/>
              </a:rPr>
              <a:t>(</a:t>
            </a:r>
            <a:r>
              <a:rPr lang="ja-JP" altLang="en-US" dirty="0">
                <a:latin typeface="+mj-ea"/>
              </a:rPr>
              <a:t>トロイダルモード</a:t>
            </a:r>
            <a:r>
              <a:rPr lang="en-US" altLang="ja-JP" dirty="0">
                <a:latin typeface="+mj-ea"/>
              </a:rPr>
              <a:t>0</a:t>
            </a:r>
            <a:r>
              <a:rPr lang="ja-JP" altLang="en-US" dirty="0">
                <a:latin typeface="+mj-ea"/>
              </a:rPr>
              <a:t>の一様変形不安定</a:t>
            </a:r>
            <a:r>
              <a:rPr lang="en-US" altLang="ja-JP" dirty="0">
                <a:latin typeface="+mj-ea"/>
              </a:rPr>
              <a:t>)</a:t>
            </a:r>
            <a:br>
              <a:rPr lang="en-US" altLang="ja-JP" dirty="0">
                <a:latin typeface="+mj-ea"/>
              </a:rPr>
            </a:br>
            <a:endParaRPr kumimoji="1" lang="ja-JP" altLang="en-US" dirty="0"/>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7D4F29C6-83BF-4C92-6EC7-C16D7E48EE91}"/>
                  </a:ext>
                </a:extLst>
              </p:cNvPr>
              <p:cNvSpPr txBox="1"/>
              <p:nvPr/>
            </p:nvSpPr>
            <p:spPr>
              <a:xfrm>
                <a:off x="433337" y="839417"/>
                <a:ext cx="6197600" cy="80021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lang="ja-JP" altLang="en-US" sz="2200" dirty="0" smtClean="0"/>
                        <m:t>リングの主方向に働く力</m:t>
                      </m:r>
                    </m:oMath>
                  </m:oMathPara>
                </a14:m>
                <a:endParaRPr lang="en-US" altLang="ja-JP" sz="2200" dirty="0"/>
              </a:p>
              <a:p>
                <a14:m>
                  <m:oMath xmlns:m="http://schemas.openxmlformats.org/officeDocument/2006/math">
                    <m:r>
                      <a:rPr lang="en-US" altLang="ja-JP" sz="2200" b="0" i="1" u="none" strike="noStrike" baseline="0" smtClean="0">
                        <a:latin typeface="Cambria Math" panose="02040503050406030204" pitchFamily="18" charset="0"/>
                      </a:rPr>
                      <m:t>𝐹𝑟</m:t>
                    </m:r>
                    <m:d>
                      <m:dPr>
                        <m:ctrlPr>
                          <a:rPr lang="en-US" altLang="ja-JP" sz="2200" b="0" i="1" u="none" strike="noStrike" baseline="0" smtClean="0">
                            <a:latin typeface="Cambria Math" panose="02040503050406030204" pitchFamily="18" charset="0"/>
                          </a:rPr>
                        </m:ctrlPr>
                      </m:dPr>
                      <m:e>
                        <m:r>
                          <a:rPr lang="en-US" altLang="ja-JP" sz="2200" b="0" i="1" u="none" strike="noStrike" baseline="0" smtClean="0">
                            <a:latin typeface="Cambria Math" panose="02040503050406030204" pitchFamily="18" charset="0"/>
                          </a:rPr>
                          <m:t>𝑟</m:t>
                        </m:r>
                      </m:e>
                    </m:d>
                    <m:r>
                      <a:rPr lang="en-US" altLang="ja-JP" sz="2200" b="0" i="1" u="none" strike="noStrike" baseline="0" smtClean="0">
                        <a:latin typeface="Cambria Math" panose="02040503050406030204" pitchFamily="18" charset="0"/>
                      </a:rPr>
                      <m:t>=</m:t>
                    </m:r>
                    <m:sSub>
                      <m:sSubPr>
                        <m:ctrlPr>
                          <a:rPr lang="en-US" altLang="ja-JP" sz="2200" i="1" smtClean="0">
                            <a:solidFill>
                              <a:srgbClr val="0070C0"/>
                            </a:solidFill>
                            <a:latin typeface="Cambria Math" panose="02040503050406030204" pitchFamily="18" charset="0"/>
                          </a:rPr>
                        </m:ctrlPr>
                      </m:sSubPr>
                      <m:e>
                        <m:r>
                          <a:rPr lang="en-US" altLang="ja-JP" sz="2200" i="1">
                            <a:solidFill>
                              <a:srgbClr val="0070C0"/>
                            </a:solidFill>
                            <a:latin typeface="Cambria Math" panose="02040503050406030204" pitchFamily="18" charset="0"/>
                          </a:rPr>
                          <m:t>𝐹</m:t>
                        </m:r>
                      </m:e>
                      <m:sub>
                        <m:r>
                          <a:rPr lang="en-US" altLang="ja-JP" sz="2200" b="0" i="1" smtClean="0">
                            <a:solidFill>
                              <a:srgbClr val="0070C0"/>
                            </a:solidFill>
                            <a:latin typeface="Cambria Math" panose="02040503050406030204" pitchFamily="18" charset="0"/>
                          </a:rPr>
                          <m:t>𝑧</m:t>
                        </m:r>
                      </m:sub>
                    </m:sSub>
                    <m:r>
                      <a:rPr lang="en-US" altLang="ja-JP" sz="2200" b="0" i="1" u="none" strike="noStrike" baseline="0" smtClean="0">
                        <a:latin typeface="Cambria Math" panose="02040503050406030204" pitchFamily="18" charset="0"/>
                      </a:rPr>
                      <m:t>−</m:t>
                    </m:r>
                    <m:sSub>
                      <m:sSubPr>
                        <m:ctrlPr>
                          <a:rPr lang="en-US" altLang="ja-JP" sz="2200" b="0" i="1" u="none" strike="noStrike" baseline="0" smtClean="0">
                            <a:solidFill>
                              <a:srgbClr val="FF0000"/>
                            </a:solidFill>
                            <a:latin typeface="Cambria Math" panose="02040503050406030204" pitchFamily="18" charset="0"/>
                          </a:rPr>
                        </m:ctrlPr>
                      </m:sSubPr>
                      <m:e>
                        <m:r>
                          <a:rPr lang="en-US" altLang="ja-JP" sz="2200" b="0" i="1" u="none" strike="noStrike" baseline="0" smtClean="0">
                            <a:solidFill>
                              <a:srgbClr val="FF0000"/>
                            </a:solidFill>
                            <a:latin typeface="Cambria Math" panose="02040503050406030204" pitchFamily="18" charset="0"/>
                          </a:rPr>
                          <m:t>(</m:t>
                        </m:r>
                        <m:r>
                          <a:rPr lang="en-US" altLang="ja-JP" sz="2200" b="0" i="1" u="none" strike="noStrike" baseline="0" smtClean="0">
                            <a:solidFill>
                              <a:srgbClr val="FF0000"/>
                            </a:solidFill>
                            <a:latin typeface="Cambria Math" panose="02040503050406030204" pitchFamily="18" charset="0"/>
                          </a:rPr>
                          <m:t>𝐹</m:t>
                        </m:r>
                      </m:e>
                      <m:sub>
                        <m:r>
                          <a:rPr lang="en-US" altLang="ja-JP" sz="2200" b="0" i="1" u="none" strike="noStrike" baseline="0" smtClean="0">
                            <a:solidFill>
                              <a:srgbClr val="FF0000"/>
                            </a:solidFill>
                            <a:latin typeface="Cambria Math" panose="02040503050406030204" pitchFamily="18" charset="0"/>
                          </a:rPr>
                          <m:t>𝑝</m:t>
                        </m:r>
                      </m:sub>
                    </m:sSub>
                    <m:r>
                      <a:rPr lang="en-US" altLang="ja-JP" sz="2200" b="0" i="1" u="none" strike="noStrike" baseline="0" smtClean="0">
                        <a:solidFill>
                          <a:srgbClr val="FF0000"/>
                        </a:solidFill>
                        <a:latin typeface="Cambria Math" panose="02040503050406030204" pitchFamily="18" charset="0"/>
                      </a:rPr>
                      <m:t>+</m:t>
                    </m:r>
                    <m:sSub>
                      <m:sSubPr>
                        <m:ctrlPr>
                          <a:rPr lang="en-US" altLang="ja-JP" sz="2200" i="1">
                            <a:solidFill>
                              <a:srgbClr val="FF0000"/>
                            </a:solidFill>
                            <a:latin typeface="Cambria Math" panose="02040503050406030204" pitchFamily="18" charset="0"/>
                          </a:rPr>
                        </m:ctrlPr>
                      </m:sSubPr>
                      <m:e>
                        <m:r>
                          <a:rPr lang="en-US" altLang="ja-JP" sz="2200" i="1">
                            <a:solidFill>
                              <a:srgbClr val="FF0000"/>
                            </a:solidFill>
                            <a:latin typeface="Cambria Math" panose="02040503050406030204" pitchFamily="18" charset="0"/>
                          </a:rPr>
                          <m:t>𝐹</m:t>
                        </m:r>
                      </m:e>
                      <m:sub>
                        <m:r>
                          <a:rPr lang="en-US" altLang="ja-JP" sz="2200" b="0" i="1" smtClean="0">
                            <a:solidFill>
                              <a:srgbClr val="FF0000"/>
                            </a:solidFill>
                            <a:latin typeface="Cambria Math" panose="02040503050406030204" pitchFamily="18" charset="0"/>
                          </a:rPr>
                          <m:t>h</m:t>
                        </m:r>
                      </m:sub>
                    </m:sSub>
                  </m:oMath>
                </a14:m>
                <a:r>
                  <a:rPr lang="en-US" altLang="ja-JP" sz="2200" dirty="0">
                    <a:solidFill>
                      <a:srgbClr val="FF0000"/>
                    </a:solidFill>
                  </a:rPr>
                  <a:t>+ </a:t>
                </a:r>
                <a14:m>
                  <m:oMath xmlns:m="http://schemas.openxmlformats.org/officeDocument/2006/math">
                    <m:sSub>
                      <m:sSubPr>
                        <m:ctrlPr>
                          <a:rPr lang="en-US" altLang="ja-JP" sz="2200" i="1" smtClean="0">
                            <a:solidFill>
                              <a:srgbClr val="FF0000"/>
                            </a:solidFill>
                            <a:latin typeface="Cambria Math" panose="02040503050406030204" pitchFamily="18" charset="0"/>
                          </a:rPr>
                        </m:ctrlPr>
                      </m:sSubPr>
                      <m:e>
                        <m:r>
                          <a:rPr lang="en-US" altLang="ja-JP" sz="2200" i="1">
                            <a:solidFill>
                              <a:srgbClr val="FF0000"/>
                            </a:solidFill>
                            <a:latin typeface="Cambria Math" panose="02040503050406030204" pitchFamily="18" charset="0"/>
                          </a:rPr>
                          <m:t>𝐹</m:t>
                        </m:r>
                      </m:e>
                      <m:sub>
                        <m:r>
                          <a:rPr lang="en-US" altLang="ja-JP" sz="2200" b="0" i="1" smtClean="0">
                            <a:solidFill>
                              <a:srgbClr val="FF0000"/>
                            </a:solidFill>
                            <a:latin typeface="Cambria Math" panose="02040503050406030204" pitchFamily="18" charset="0"/>
                          </a:rPr>
                          <m:t>𝑚</m:t>
                        </m:r>
                      </m:sub>
                    </m:sSub>
                    <m:r>
                      <a:rPr lang="en-US" altLang="ja-JP" sz="2200" b="0" i="1" smtClean="0">
                        <a:solidFill>
                          <a:srgbClr val="FF0000"/>
                        </a:solidFill>
                        <a:latin typeface="Cambria Math" panose="02040503050406030204" pitchFamily="18" charset="0"/>
                      </a:rPr>
                      <m:t>)</m:t>
                    </m:r>
                  </m:oMath>
                </a14:m>
                <a:endParaRPr lang="en-US" altLang="ja-JP" sz="2200" b="0" i="1" dirty="0">
                  <a:solidFill>
                    <a:srgbClr val="FF0000"/>
                  </a:solidFill>
                  <a:latin typeface="Cambria Math" panose="02040503050406030204" pitchFamily="18" charset="0"/>
                </a:endParaRPr>
              </a:p>
            </p:txBody>
          </p:sp>
        </mc:Choice>
        <mc:Fallback>
          <p:sp>
            <p:nvSpPr>
              <p:cNvPr id="6" name="テキスト ボックス 5">
                <a:extLst>
                  <a:ext uri="{FF2B5EF4-FFF2-40B4-BE49-F238E27FC236}">
                    <a16:creationId xmlns:a16="http://schemas.microsoft.com/office/drawing/2014/main" id="{7D4F29C6-83BF-4C92-6EC7-C16D7E48EE91}"/>
                  </a:ext>
                </a:extLst>
              </p:cNvPr>
              <p:cNvSpPr txBox="1">
                <a:spLocks noRot="1" noChangeAspect="1" noMove="1" noResize="1" noEditPoints="1" noAdjustHandles="1" noChangeArrowheads="1" noChangeShapeType="1" noTextEdit="1"/>
              </p:cNvSpPr>
              <p:nvPr/>
            </p:nvSpPr>
            <p:spPr>
              <a:xfrm>
                <a:off x="433337" y="839417"/>
                <a:ext cx="6197600" cy="800219"/>
              </a:xfrm>
              <a:prstGeom prst="rect">
                <a:avLst/>
              </a:prstGeom>
              <a:blipFill>
                <a:blip r:embed="rId3"/>
                <a:stretch>
                  <a:fillRect l="-688" b="-12214"/>
                </a:stretch>
              </a:blipFill>
            </p:spPr>
            <p:txBody>
              <a:bodyPr/>
              <a:lstStyle/>
              <a:p>
                <a:r>
                  <a:rPr lang="ja-JP" altLang="en-US">
                    <a:noFill/>
                  </a:rPr>
                  <a:t> </a:t>
                </a:r>
              </a:p>
            </p:txBody>
          </p:sp>
        </mc:Fallback>
      </mc:AlternateContent>
      <p:pic>
        <p:nvPicPr>
          <p:cNvPr id="25" name="図 24" descr="ダイアグラム&#10;&#10;自動的に生成された説明">
            <a:extLst>
              <a:ext uri="{FF2B5EF4-FFF2-40B4-BE49-F238E27FC236}">
                <a16:creationId xmlns:a16="http://schemas.microsoft.com/office/drawing/2014/main" id="{13FBE058-D7BF-3AC4-E020-43C5CEADC808}"/>
              </a:ext>
            </a:extLst>
          </p:cNvPr>
          <p:cNvPicPr>
            <a:picLocks noChangeAspect="1"/>
          </p:cNvPicPr>
          <p:nvPr/>
        </p:nvPicPr>
        <p:blipFill rotWithShape="1">
          <a:blip r:embed="rId4">
            <a:extLst>
              <a:ext uri="{28A0092B-C50C-407E-A947-70E740481C1C}">
                <a14:useLocalDpi xmlns:a14="http://schemas.microsoft.com/office/drawing/2010/main" val="0"/>
              </a:ext>
            </a:extLst>
          </a:blip>
          <a:srcRect t="10463" r="1273" b="21755"/>
          <a:stretch/>
        </p:blipFill>
        <p:spPr>
          <a:xfrm>
            <a:off x="6096000" y="2968765"/>
            <a:ext cx="6034913" cy="3276773"/>
          </a:xfrm>
          <a:prstGeom prst="rect">
            <a:avLst/>
          </a:prstGeom>
        </p:spPr>
      </p:pic>
      <p:grpSp>
        <p:nvGrpSpPr>
          <p:cNvPr id="29" name="グループ化 28">
            <a:extLst>
              <a:ext uri="{FF2B5EF4-FFF2-40B4-BE49-F238E27FC236}">
                <a16:creationId xmlns:a16="http://schemas.microsoft.com/office/drawing/2014/main" id="{44B38114-4D91-9897-C084-B3461AC24F83}"/>
              </a:ext>
            </a:extLst>
          </p:cNvPr>
          <p:cNvGrpSpPr/>
          <p:nvPr/>
        </p:nvGrpSpPr>
        <p:grpSpPr>
          <a:xfrm>
            <a:off x="5306834" y="1133338"/>
            <a:ext cx="9807523" cy="1430059"/>
            <a:chOff x="5858431" y="761490"/>
            <a:chExt cx="9807523" cy="1430059"/>
          </a:xfrm>
        </p:grpSpPr>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8D3649D5-D452-2679-08FE-BBE9DE431895}"/>
                    </a:ext>
                  </a:extLst>
                </p:cNvPr>
                <p:cNvSpPr txBox="1"/>
                <p:nvPr/>
              </p:nvSpPr>
              <p:spPr>
                <a:xfrm>
                  <a:off x="5933245" y="761490"/>
                  <a:ext cx="7910110" cy="4154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𝐹</m:t>
                            </m:r>
                          </m:e>
                          <m:sub>
                            <m:r>
                              <a:rPr lang="en-US" altLang="ja-JP" b="0" i="1" smtClean="0">
                                <a:latin typeface="Cambria Math" panose="02040503050406030204" pitchFamily="18" charset="0"/>
                              </a:rPr>
                              <m:t>𝑧</m:t>
                            </m:r>
                          </m:sub>
                        </m:sSub>
                        <m:r>
                          <a:rPr lang="en-US" altLang="ja-JP" b="0" i="1" smtClean="0">
                            <a:latin typeface="Cambria Math" panose="02040503050406030204" pitchFamily="18" charset="0"/>
                          </a:rPr>
                          <m:t> </m:t>
                        </m:r>
                        <m:r>
                          <a:rPr lang="ja-JP" altLang="en-US" i="1">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i="1">
                                <a:latin typeface="Cambria Math" panose="02040503050406030204" pitchFamily="18" charset="0"/>
                              </a:rPr>
                              <m:t>𝑧</m:t>
                            </m:r>
                          </m:sub>
                        </m:sSub>
                        <m:r>
                          <a:rPr lang="ja-JP" altLang="en-US" i="1" smtClean="0">
                            <a:latin typeface="Cambria Math" panose="02040503050406030204" pitchFamily="18" charset="0"/>
                          </a:rPr>
                          <m:t>に</m:t>
                        </m:r>
                        <m:r>
                          <a:rPr lang="ja-JP" altLang="en-US" i="1">
                            <a:latin typeface="Cambria Math" panose="02040503050406030204" pitchFamily="18" charset="0"/>
                          </a:rPr>
                          <m:t>よる</m:t>
                        </m:r>
                        <m:r>
                          <a:rPr lang="ja-JP" altLang="en-US" i="1" smtClean="0">
                            <a:latin typeface="Cambria Math" panose="02040503050406030204" pitchFamily="18" charset="0"/>
                          </a:rPr>
                          <m:t>力</m:t>
                        </m:r>
                        <m:r>
                          <a:rPr lang="ja-JP" altLang="en-US" i="1">
                            <a:latin typeface="Cambria Math" panose="02040503050406030204" pitchFamily="18" charset="0"/>
                          </a:rPr>
                          <m:t>　</m:t>
                        </m:r>
                        <m:r>
                          <a:rPr lang="ja-JP" altLang="en-US" i="1" smtClean="0">
                            <a:latin typeface="Cambria Math" panose="02040503050406030204" pitchFamily="18" charset="0"/>
                          </a:rPr>
                          <m:t>　</m:t>
                        </m:r>
                        <m:r>
                          <a:rPr lang="ja-JP" altLang="en-US" i="1">
                            <a:latin typeface="Cambria Math" panose="02040503050406030204" pitchFamily="18" charset="0"/>
                          </a:rPr>
                          <m:t>　</m:t>
                        </m:r>
                        <m:r>
                          <a:rPr lang="ja-JP" altLang="en-US" i="1" smtClean="0">
                            <a:latin typeface="Cambria Math" panose="02040503050406030204" pitchFamily="18" charset="0"/>
                          </a:rPr>
                          <m:t>　</m:t>
                        </m:r>
                        <m:r>
                          <a:rPr lang="ja-JP" altLang="en-US" i="1">
                            <a:latin typeface="Cambria Math" panose="02040503050406030204" pitchFamily="18" charset="0"/>
                          </a:rPr>
                          <m:t>　</m:t>
                        </m:r>
                        <m:r>
                          <a:rPr lang="ja-JP" altLang="en-US" i="1" smtClean="0">
                            <a:latin typeface="Cambria Math" panose="02040503050406030204" pitchFamily="18" charset="0"/>
                          </a:rPr>
                          <m:t>　</m:t>
                        </m:r>
                        <m:r>
                          <a:rPr lang="ja-JP" altLang="en-US" i="1">
                            <a:latin typeface="Cambria Math" panose="02040503050406030204" pitchFamily="18" charset="0"/>
                          </a:rPr>
                          <m:t>　</m:t>
                        </m:r>
                        <m:r>
                          <a:rPr lang="ja-JP" altLang="en-US" i="1" smtClean="0">
                            <a:latin typeface="Cambria Math" panose="02040503050406030204" pitchFamily="18" charset="0"/>
                          </a:rPr>
                          <m:t>　</m:t>
                        </m:r>
                        <m:r>
                          <a:rPr lang="ja-JP" altLang="en-US" i="1">
                            <a:latin typeface="Cambria Math" panose="02040503050406030204" pitchFamily="18" charset="0"/>
                          </a:rPr>
                          <m:t>　</m:t>
                        </m:r>
                        <m:r>
                          <a:rPr lang="ja-JP" altLang="en-US" i="1" smtClean="0">
                            <a:latin typeface="Cambria Math" panose="02040503050406030204" pitchFamily="18" charset="0"/>
                          </a:rPr>
                          <m:t>　</m:t>
                        </m:r>
                        <m:r>
                          <a:rPr lang="en-US" altLang="ja-JP" b="0" i="1" smtClean="0">
                            <a:latin typeface="Cambria Math" panose="02040503050406030204" pitchFamily="18" charset="0"/>
                          </a:rPr>
                          <m:t> </m:t>
                        </m:r>
                        <m:r>
                          <a:rPr lang="ja-JP" altLang="en-US" i="1">
                            <a:latin typeface="Cambria Math" panose="02040503050406030204" pitchFamily="18" charset="0"/>
                          </a:rPr>
                          <m:t>→</m:t>
                        </m:r>
                        <m:r>
                          <a:rPr lang="en-US" altLang="ja-JP" i="1" smtClean="0">
                            <a:latin typeface="Cambria Math" panose="02040503050406030204" pitchFamily="18" charset="0"/>
                          </a:rPr>
                          <m:t>𝑟</m:t>
                        </m:r>
                        <m:r>
                          <a:rPr lang="ja-JP" altLang="en-US" i="1" smtClean="0">
                            <a:latin typeface="Cambria Math" panose="02040503050406030204" pitchFamily="18" charset="0"/>
                          </a:rPr>
                          <m:t>を</m:t>
                        </m:r>
                        <m:r>
                          <m:rPr>
                            <m:nor/>
                          </m:rPr>
                          <a:rPr lang="ja-JP" altLang="en-US" dirty="0" smtClean="0">
                            <a:solidFill>
                              <a:srgbClr val="0070C0"/>
                            </a:solidFill>
                          </a:rPr>
                          <m:t>小さく</m:t>
                        </m:r>
                        <m:r>
                          <m:rPr>
                            <m:nor/>
                          </m:rPr>
                          <a:rPr lang="ja-JP" altLang="en-US" dirty="0" smtClean="0"/>
                          <m:t>する向き</m:t>
                        </m:r>
                        <m:r>
                          <m:rPr>
                            <m:nor/>
                          </m:rPr>
                          <a:rPr lang="ja-JP" altLang="en-US" dirty="0"/>
                          <m:t>に働く力</m:t>
                        </m:r>
                      </m:oMath>
                    </m:oMathPara>
                  </a14:m>
                  <a:endParaRPr lang="en-US" altLang="ja-JP" b="0" dirty="0"/>
                </a:p>
              </p:txBody>
            </p:sp>
          </mc:Choice>
          <mc:Fallback xmlns="">
            <p:sp>
              <p:nvSpPr>
                <p:cNvPr id="18" name="テキスト ボックス 17">
                  <a:extLst>
                    <a:ext uri="{FF2B5EF4-FFF2-40B4-BE49-F238E27FC236}">
                      <a16:creationId xmlns:a16="http://schemas.microsoft.com/office/drawing/2014/main" id="{8D3649D5-D452-2679-08FE-BBE9DE431895}"/>
                    </a:ext>
                  </a:extLst>
                </p:cNvPr>
                <p:cNvSpPr txBox="1">
                  <a:spLocks noRot="1" noChangeAspect="1" noMove="1" noResize="1" noEditPoints="1" noAdjustHandles="1" noChangeArrowheads="1" noChangeShapeType="1" noTextEdit="1"/>
                </p:cNvSpPr>
                <p:nvPr/>
              </p:nvSpPr>
              <p:spPr>
                <a:xfrm>
                  <a:off x="5933245" y="761490"/>
                  <a:ext cx="7910110" cy="415498"/>
                </a:xfrm>
                <a:prstGeom prst="rect">
                  <a:avLst/>
                </a:prstGeom>
                <a:blipFill>
                  <a:blip r:embed="rId6"/>
                  <a:stretch>
                    <a:fillRect b="-5882"/>
                  </a:stretch>
                </a:blipFill>
              </p:spPr>
              <p:txBody>
                <a:bodyPr/>
                <a:lstStyle/>
                <a:p>
                  <a:r>
                    <a:rPr lang="ja-JP" altLang="en-US">
                      <a:noFill/>
                    </a:rPr>
                    <a:t> </a:t>
                  </a:r>
                </a:p>
              </p:txBody>
            </p:sp>
          </mc:Fallback>
        </mc:AlternateContent>
        <p:sp>
          <p:nvSpPr>
            <p:cNvPr id="26" name="左大かっこ 25">
              <a:extLst>
                <a:ext uri="{FF2B5EF4-FFF2-40B4-BE49-F238E27FC236}">
                  <a16:creationId xmlns:a16="http://schemas.microsoft.com/office/drawing/2014/main" id="{D5676ECB-5CCD-DB4F-EEAA-0727EA5D995D}"/>
                </a:ext>
              </a:extLst>
            </p:cNvPr>
            <p:cNvSpPr/>
            <p:nvPr/>
          </p:nvSpPr>
          <p:spPr>
            <a:xfrm>
              <a:off x="5858431" y="794335"/>
              <a:ext cx="252848" cy="1364368"/>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7" name="右大かっこ 26">
              <a:extLst>
                <a:ext uri="{FF2B5EF4-FFF2-40B4-BE49-F238E27FC236}">
                  <a16:creationId xmlns:a16="http://schemas.microsoft.com/office/drawing/2014/main" id="{2DF7E4DB-55C5-C38C-5BDB-FFE45D6BFA55}"/>
                </a:ext>
              </a:extLst>
            </p:cNvPr>
            <p:cNvSpPr/>
            <p:nvPr/>
          </p:nvSpPr>
          <p:spPr>
            <a:xfrm>
              <a:off x="11769141" y="761490"/>
              <a:ext cx="252848" cy="1430059"/>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A9CC1F2E-F4ED-0172-CEE0-8D389DFD9E3E}"/>
                </a:ext>
              </a:extLst>
            </p:cNvPr>
            <p:cNvGrpSpPr/>
            <p:nvPr/>
          </p:nvGrpSpPr>
          <p:grpSpPr>
            <a:xfrm>
              <a:off x="5933243" y="1179778"/>
              <a:ext cx="9732711" cy="966162"/>
              <a:chOff x="5826367" y="858166"/>
              <a:chExt cx="9665855" cy="943620"/>
            </a:xfrm>
          </p:grpSpPr>
          <p:sp>
            <p:nvSpPr>
              <p:cNvPr id="12" name="右中かっこ 11">
                <a:extLst>
                  <a:ext uri="{FF2B5EF4-FFF2-40B4-BE49-F238E27FC236}">
                    <a16:creationId xmlns:a16="http://schemas.microsoft.com/office/drawing/2014/main" id="{A2A63736-D8C3-76F4-7C40-5EBB2E63B943}"/>
                  </a:ext>
                </a:extLst>
              </p:cNvPr>
              <p:cNvSpPr/>
              <p:nvPr/>
            </p:nvSpPr>
            <p:spPr>
              <a:xfrm>
                <a:off x="8919232" y="965135"/>
                <a:ext cx="344384" cy="71854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7A2CC0C1-D2FB-4B76-D742-E161285668BB}"/>
                      </a:ext>
                    </a:extLst>
                  </p:cNvPr>
                  <p:cNvSpPr txBox="1"/>
                  <p:nvPr/>
                </p:nvSpPr>
                <p:spPr>
                  <a:xfrm>
                    <a:off x="9263616" y="1139740"/>
                    <a:ext cx="622860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ja-JP" i="1" smtClean="0">
                              <a:latin typeface="Cambria Math" panose="02040503050406030204" pitchFamily="18" charset="0"/>
                            </a:rPr>
                            <m:t>𝑟</m:t>
                          </m:r>
                          <m:r>
                            <a:rPr lang="ja-JP" altLang="en-US" i="1">
                              <a:latin typeface="Cambria Math" panose="02040503050406030204" pitchFamily="18" charset="0"/>
                            </a:rPr>
                            <m:t>を</m:t>
                          </m:r>
                          <m:r>
                            <a:rPr lang="ja-JP" altLang="en-US" i="1" smtClean="0">
                              <a:solidFill>
                                <a:srgbClr val="FF0000"/>
                              </a:solidFill>
                              <a:latin typeface="Cambria Math" panose="02040503050406030204" pitchFamily="18" charset="0"/>
                            </a:rPr>
                            <m:t>大きく</m:t>
                          </m:r>
                          <m:r>
                            <m:rPr>
                              <m:nor/>
                            </m:rPr>
                            <a:rPr lang="ja-JP" altLang="en-US" dirty="0"/>
                            <m:t>する向きに働く力</m:t>
                          </m:r>
                        </m:oMath>
                      </m:oMathPara>
                    </a14:m>
                    <a:endParaRPr lang="en-US" altLang="ja-JP" b="0" dirty="0"/>
                  </a:p>
                </p:txBody>
              </p:sp>
            </mc:Choice>
            <mc:Fallback xmlns="">
              <p:sp>
                <p:nvSpPr>
                  <p:cNvPr id="15" name="テキスト ボックス 14">
                    <a:extLst>
                      <a:ext uri="{FF2B5EF4-FFF2-40B4-BE49-F238E27FC236}">
                        <a16:creationId xmlns:a16="http://schemas.microsoft.com/office/drawing/2014/main" id="{7A2CC0C1-D2FB-4B76-D742-E161285668BB}"/>
                      </a:ext>
                    </a:extLst>
                  </p:cNvPr>
                  <p:cNvSpPr txBox="1">
                    <a:spLocks noRot="1" noChangeAspect="1" noMove="1" noResize="1" noEditPoints="1" noAdjustHandles="1" noChangeArrowheads="1" noChangeShapeType="1" noTextEdit="1"/>
                  </p:cNvSpPr>
                  <p:nvPr/>
                </p:nvSpPr>
                <p:spPr>
                  <a:xfrm>
                    <a:off x="9263616" y="1139740"/>
                    <a:ext cx="6228606" cy="369332"/>
                  </a:xfrm>
                  <a:prstGeom prst="rect">
                    <a:avLst/>
                  </a:prstGeom>
                  <a:blipFill>
                    <a:blip r:embed="rId7"/>
                    <a:stretch>
                      <a:fillRect b="-32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BB90AE61-3E74-4508-BD48-41AB2DFFCFD8}"/>
                      </a:ext>
                    </a:extLst>
                  </p:cNvPr>
                  <p:cNvSpPr txBox="1"/>
                  <p:nvPr/>
                </p:nvSpPr>
                <p:spPr>
                  <a:xfrm>
                    <a:off x="5826367" y="858166"/>
                    <a:ext cx="6197600" cy="943620"/>
                  </a:xfrm>
                  <a:prstGeom prst="rect">
                    <a:avLst/>
                  </a:prstGeom>
                  <a:noFill/>
                </p:spPr>
                <p:txBody>
                  <a:bodyPr wrap="square">
                    <a:spAutoFit/>
                  </a:bodyPr>
                  <a:lstStyle/>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𝐹</m:t>
                            </m:r>
                          </m:e>
                          <m:sub>
                            <m:r>
                              <a:rPr lang="en-US" altLang="ja-JP" b="0" i="1" smtClean="0">
                                <a:latin typeface="Cambria Math" panose="02040503050406030204" pitchFamily="18" charset="0"/>
                              </a:rPr>
                              <m:t>𝑝</m:t>
                            </m:r>
                          </m:sub>
                        </m:sSub>
                        <m:r>
                          <a:rPr lang="en-US" altLang="ja-JP" b="0" i="1" smtClean="0">
                            <a:latin typeface="Cambria Math" panose="02040503050406030204" pitchFamily="18" charset="0"/>
                          </a:rPr>
                          <m:t> : </m:t>
                        </m:r>
                      </m:oMath>
                    </a14:m>
                    <a:r>
                      <a:rPr lang="ja-JP" altLang="en-US" b="0" dirty="0"/>
                      <a:t>プラズマの運動圧に</a:t>
                    </a:r>
                    <a:r>
                      <a:rPr lang="ja-JP" altLang="en-US" dirty="0"/>
                      <a:t>よる力</a:t>
                    </a:r>
                    <a:endParaRPr lang="en-US" altLang="ja-JP" dirty="0"/>
                  </a:p>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𝐹</m:t>
                            </m:r>
                          </m:e>
                          <m:sub>
                            <m:r>
                              <a:rPr lang="en-US" altLang="ja-JP" i="1">
                                <a:latin typeface="Cambria Math" panose="02040503050406030204" pitchFamily="18" charset="0"/>
                              </a:rPr>
                              <m:t>h</m:t>
                            </m:r>
                          </m:sub>
                        </m:sSub>
                        <m:r>
                          <a:rPr lang="en-US" altLang="ja-JP" b="0" i="1" smtClean="0">
                            <a:latin typeface="Cambria Math" panose="02040503050406030204" pitchFamily="18" charset="0"/>
                          </a:rPr>
                          <m:t> :  </m:t>
                        </m:r>
                      </m:oMath>
                    </a14:m>
                    <a:r>
                      <a:rPr lang="en-US" altLang="ja-JP" b="0" dirty="0"/>
                      <a:t>hoop</a:t>
                    </a:r>
                    <a:r>
                      <a:rPr lang="ja-JP" altLang="en-US" b="0" dirty="0"/>
                      <a:t>力 </a:t>
                    </a:r>
                    <a:r>
                      <a:rPr lang="en-US" altLang="ja-JP" b="0" dirty="0"/>
                      <a:t>(</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𝑝</m:t>
                            </m:r>
                          </m:sub>
                        </m:sSub>
                        <m:r>
                          <a:rPr lang="ja-JP" altLang="en-US" i="1" smtClean="0">
                            <a:latin typeface="Cambria Math" panose="02040503050406030204" pitchFamily="18" charset="0"/>
                          </a:rPr>
                          <m:t>による力</m:t>
                        </m:r>
                      </m:oMath>
                    </a14:m>
                    <a:r>
                      <a:rPr lang="en-US" altLang="ja-JP" b="0" dirty="0"/>
                      <a:t>)</a:t>
                    </a:r>
                  </a:p>
                  <a:p>
                    <a14:m>
                      <m:oMath xmlns:m="http://schemas.openxmlformats.org/officeDocument/2006/math">
                        <m:sSub>
                          <m:sSubPr>
                            <m:ctrlPr>
                              <a:rPr lang="en-US" altLang="ja-JP" i="1" smtClean="0">
                                <a:latin typeface="Cambria Math" panose="02040503050406030204" pitchFamily="18" charset="0"/>
                              </a:rPr>
                            </m:ctrlPr>
                          </m:sSubPr>
                          <m:e>
                            <m:r>
                              <a:rPr lang="en-US" altLang="ja-JP" i="1">
                                <a:latin typeface="Cambria Math" panose="02040503050406030204" pitchFamily="18" charset="0"/>
                              </a:rPr>
                              <m:t>𝐹</m:t>
                            </m:r>
                          </m:e>
                          <m:sub>
                            <m:r>
                              <a:rPr lang="en-US" altLang="ja-JP" b="0" i="1" smtClean="0">
                                <a:latin typeface="Cambria Math" panose="02040503050406030204" pitchFamily="18" charset="0"/>
                              </a:rPr>
                              <m:t>𝑧</m:t>
                            </m:r>
                          </m:sub>
                        </m:sSub>
                      </m:oMath>
                    </a14:m>
                    <a:r>
                      <a:rPr lang="en-US" altLang="ja-JP" b="0" dirty="0"/>
                      <a:t> : </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𝐵</m:t>
                            </m:r>
                          </m:e>
                          <m:sub>
                            <m:r>
                              <a:rPr lang="en-US" altLang="ja-JP" b="0" i="1" smtClean="0">
                                <a:latin typeface="Cambria Math" panose="02040503050406030204" pitchFamily="18" charset="0"/>
                              </a:rPr>
                              <m:t>𝑇</m:t>
                            </m:r>
                          </m:sub>
                        </m:sSub>
                        <m:r>
                          <a:rPr lang="ja-JP" altLang="en-US" i="1" smtClean="0">
                            <a:latin typeface="Cambria Math" panose="02040503050406030204" pitchFamily="18" charset="0"/>
                          </a:rPr>
                          <m:t>の</m:t>
                        </m:r>
                        <m:r>
                          <a:rPr lang="ja-JP" altLang="en-US" i="1">
                            <a:latin typeface="Cambria Math" panose="02040503050406030204" pitchFamily="18" charset="0"/>
                          </a:rPr>
                          <m:t>張力</m:t>
                        </m:r>
                        <m:r>
                          <a:rPr lang="en-US" altLang="ja-JP" i="1">
                            <a:latin typeface="Cambria Math" panose="02040503050406030204" pitchFamily="18" charset="0"/>
                          </a:rPr>
                          <m:t> </m:t>
                        </m:r>
                      </m:oMath>
                    </a14:m>
                    <a:endParaRPr lang="en-US" altLang="ja-JP" i="1" dirty="0">
                      <a:latin typeface="Cambria Math" panose="02040503050406030204" pitchFamily="18" charset="0"/>
                    </a:endParaRPr>
                  </a:p>
                </p:txBody>
              </p:sp>
            </mc:Choice>
            <mc:Fallback xmlns="">
              <p:sp>
                <p:nvSpPr>
                  <p:cNvPr id="11" name="テキスト ボックス 10">
                    <a:extLst>
                      <a:ext uri="{FF2B5EF4-FFF2-40B4-BE49-F238E27FC236}">
                        <a16:creationId xmlns:a16="http://schemas.microsoft.com/office/drawing/2014/main" id="{BB90AE61-3E74-4508-BD48-41AB2DFFCFD8}"/>
                      </a:ext>
                    </a:extLst>
                  </p:cNvPr>
                  <p:cNvSpPr txBox="1">
                    <a:spLocks noRot="1" noChangeAspect="1" noMove="1" noResize="1" noEditPoints="1" noAdjustHandles="1" noChangeArrowheads="1" noChangeShapeType="1" noTextEdit="1"/>
                  </p:cNvSpPr>
                  <p:nvPr/>
                </p:nvSpPr>
                <p:spPr>
                  <a:xfrm>
                    <a:off x="5826367" y="858166"/>
                    <a:ext cx="6197600" cy="943620"/>
                  </a:xfrm>
                  <a:prstGeom prst="rect">
                    <a:avLst/>
                  </a:prstGeom>
                  <a:blipFill>
                    <a:blip r:embed="rId8"/>
                    <a:stretch>
                      <a:fillRect t="-5031" b="-8805"/>
                    </a:stretch>
                  </a:blipFill>
                </p:spPr>
                <p:txBody>
                  <a:bodyPr/>
                  <a:lstStyle/>
                  <a:p>
                    <a:r>
                      <a:rPr lang="ja-JP" altLang="en-US">
                        <a:noFill/>
                      </a:rPr>
                      <a:t> </a:t>
                    </a:r>
                  </a:p>
                </p:txBody>
              </p:sp>
            </mc:Fallback>
          </mc:AlternateContent>
        </p:grpSp>
      </p:grpSp>
      <p:sp>
        <p:nvSpPr>
          <p:cNvPr id="3" name="AutoShape 2">
            <a:extLst>
              <a:ext uri="{FF2B5EF4-FFF2-40B4-BE49-F238E27FC236}">
                <a16:creationId xmlns:a16="http://schemas.microsoft.com/office/drawing/2014/main" id="{6FC37140-2BDC-BEDF-4979-A11B42C54D7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9" name="グループ化 18">
            <a:extLst>
              <a:ext uri="{FF2B5EF4-FFF2-40B4-BE49-F238E27FC236}">
                <a16:creationId xmlns:a16="http://schemas.microsoft.com/office/drawing/2014/main" id="{A0AE9944-1D7D-8BD5-09BF-C2DE945A9906}"/>
              </a:ext>
            </a:extLst>
          </p:cNvPr>
          <p:cNvGrpSpPr/>
          <p:nvPr/>
        </p:nvGrpSpPr>
        <p:grpSpPr>
          <a:xfrm>
            <a:off x="113118" y="3500461"/>
            <a:ext cx="8324828" cy="1984388"/>
            <a:chOff x="329166" y="3624398"/>
            <a:chExt cx="8178228" cy="1623454"/>
          </a:xfrm>
        </p:grpSpPr>
        <p:grpSp>
          <p:nvGrpSpPr>
            <p:cNvPr id="7" name="グループ化 6">
              <a:extLst>
                <a:ext uri="{FF2B5EF4-FFF2-40B4-BE49-F238E27FC236}">
                  <a16:creationId xmlns:a16="http://schemas.microsoft.com/office/drawing/2014/main" id="{366ED16A-8D4E-3945-3B2B-A7DC2E802B3D}"/>
                </a:ext>
              </a:extLst>
            </p:cNvPr>
            <p:cNvGrpSpPr/>
            <p:nvPr/>
          </p:nvGrpSpPr>
          <p:grpSpPr>
            <a:xfrm>
              <a:off x="329166" y="3624398"/>
              <a:ext cx="8178228" cy="1623454"/>
              <a:chOff x="4998946" y="306185"/>
              <a:chExt cx="9994072" cy="1674652"/>
            </a:xfrm>
          </p:grpSpPr>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D49A93B4-82E1-7DB6-C5DB-036AFCE76404}"/>
                      </a:ext>
                    </a:extLst>
                  </p:cNvPr>
                  <p:cNvSpPr txBox="1"/>
                  <p:nvPr/>
                </p:nvSpPr>
                <p:spPr>
                  <a:xfrm>
                    <a:off x="4998946" y="306185"/>
                    <a:ext cx="4854181" cy="1674652"/>
                  </a:xfrm>
                  <a:prstGeom prst="rect">
                    <a:avLst/>
                  </a:prstGeom>
                  <a:noFill/>
                </p:spPr>
                <p:txBody>
                  <a:bodyPr wrap="square">
                    <a:spAutoFit/>
                  </a:bodyPr>
                  <a:lstStyle/>
                  <a:p>
                    <a:pPr marL="0" indent="0">
                      <a:spcBef>
                        <a:spcPts val="725"/>
                      </a:spcBef>
                      <a:buNone/>
                    </a:pPr>
                    <a:r>
                      <a:rPr lang="ja-JP" altLang="en-US" sz="2000" dirty="0">
                        <a:latin typeface="Calibri"/>
                        <a:cs typeface="Calibri"/>
                      </a:rPr>
                      <a:t>・ 単純ミラー磁場下、</a:t>
                    </a:r>
                    <a:r>
                      <a:rPr lang="en-US" altLang="ja-JP" sz="2000" dirty="0">
                        <a:latin typeface="Calibri"/>
                        <a:cs typeface="Calibri"/>
                      </a:rPr>
                      <a:t>EF</a:t>
                    </a:r>
                    <a:r>
                      <a:rPr lang="ja-JP" altLang="en-US" sz="2000" dirty="0">
                        <a:latin typeface="Calibri"/>
                        <a:cs typeface="Calibri"/>
                      </a:rPr>
                      <a:t>コイルで</a:t>
                    </a:r>
                    <a:endParaRPr lang="en-US" altLang="ja-JP" sz="2000" dirty="0">
                      <a:latin typeface="Calibri"/>
                      <a:cs typeface="Calibri"/>
                    </a:endParaRPr>
                  </a:p>
                  <a:p>
                    <a:pPr marL="0" indent="0">
                      <a:spcBef>
                        <a:spcPts val="725"/>
                      </a:spcBef>
                      <a:buNone/>
                    </a:pPr>
                    <a14:m>
                      <m:oMath xmlns:m="http://schemas.openxmlformats.org/officeDocument/2006/math">
                        <m:r>
                          <a:rPr lang="en-US" altLang="ja-JP" sz="2000" b="0" i="1" smtClean="0">
                            <a:latin typeface="Cambria Math" panose="02040503050406030204" pitchFamily="18" charset="0"/>
                            <a:cs typeface="Calibri"/>
                          </a:rPr>
                          <m:t>                                     </m:t>
                        </m:r>
                        <m:r>
                          <a:rPr lang="ja-JP" altLang="en-US" sz="2000" i="1">
                            <a:latin typeface="Cambria Math" panose="02040503050406030204" pitchFamily="18" charset="0"/>
                            <a:cs typeface="Calibri"/>
                          </a:rPr>
                          <m:t>上げる</m:t>
                        </m:r>
                      </m:oMath>
                    </a14:m>
                    <a:r>
                      <a:rPr lang="ja-JP" altLang="en-US" sz="2000" dirty="0">
                        <a:latin typeface="Calibri"/>
                        <a:cs typeface="Calibri"/>
                      </a:rPr>
                      <a:t>　</a:t>
                    </a:r>
                    <a:endParaRPr lang="en-US" altLang="ja-JP" dirty="0"/>
                  </a:p>
                  <a:p>
                    <a:pPr marL="0" indent="0">
                      <a:spcBef>
                        <a:spcPts val="725"/>
                      </a:spcBef>
                      <a:buNone/>
                    </a:pPr>
                    <a:endParaRPr lang="en-US" altLang="ja-JP" dirty="0"/>
                  </a:p>
                  <a:p>
                    <a:pPr marL="0" indent="0">
                      <a:spcBef>
                        <a:spcPts val="725"/>
                      </a:spcBef>
                      <a:buNone/>
                    </a:pPr>
                    <a:endParaRPr lang="en-US" altLang="ja-JP" sz="2000" dirty="0"/>
                  </a:p>
                  <a:p>
                    <a:pPr marL="0" indent="0">
                      <a:spcBef>
                        <a:spcPts val="725"/>
                      </a:spcBef>
                      <a:buNone/>
                    </a:pPr>
                    <a:r>
                      <a:rPr lang="ja-JP" altLang="en-US" sz="2000" dirty="0"/>
                      <a:t>・ 熱圧力上昇</a:t>
                    </a:r>
                    <a14:m>
                      <m:oMath xmlns:m="http://schemas.openxmlformats.org/officeDocument/2006/math">
                        <m:sSub>
                          <m:sSubPr>
                            <m:ctrlPr>
                              <a:rPr kumimoji="1" lang="en-US" altLang="ja-JP" sz="2000" b="0" i="1" dirty="0" smtClean="0">
                                <a:solidFill>
                                  <a:srgbClr val="FF0000"/>
                                </a:solidFill>
                                <a:latin typeface="Cambria Math" panose="02040503050406030204" pitchFamily="18" charset="0"/>
                              </a:rPr>
                            </m:ctrlPr>
                          </m:sSubPr>
                          <m:e>
                            <m:r>
                              <a:rPr kumimoji="1" lang="ja-JP" altLang="en-US" sz="2000" b="0" i="1" dirty="0" smtClean="0">
                                <a:solidFill>
                                  <a:srgbClr val="FF0000"/>
                                </a:solidFill>
                                <a:latin typeface="Cambria Math" panose="02040503050406030204" pitchFamily="18" charset="0"/>
                              </a:rPr>
                              <m:t>𝛽</m:t>
                            </m:r>
                          </m:e>
                          <m:sub>
                            <m:r>
                              <a:rPr kumimoji="1" lang="en-US" altLang="ja-JP" sz="2000" b="0" i="1" dirty="0" smtClean="0">
                                <a:solidFill>
                                  <a:srgbClr val="FF0000"/>
                                </a:solidFill>
                                <a:latin typeface="Cambria Math" panose="02040503050406030204" pitchFamily="18" charset="0"/>
                              </a:rPr>
                              <m:t>𝑝</m:t>
                            </m:r>
                          </m:sub>
                        </m:sSub>
                        <m:r>
                          <a:rPr kumimoji="1" lang="ja-JP" altLang="en-US" sz="2000" i="1" dirty="0">
                            <a:solidFill>
                              <a:srgbClr val="FF0000"/>
                            </a:solidFill>
                            <a:latin typeface="Cambria Math" panose="02040503050406030204" pitchFamily="18" charset="0"/>
                          </a:rPr>
                          <m:t>大</m:t>
                        </m:r>
                      </m:oMath>
                    </a14:m>
                    <a:endParaRPr lang="ja-JP" altLang="en-US" sz="2000" dirty="0"/>
                  </a:p>
                </p:txBody>
              </p:sp>
            </mc:Choice>
            <mc:Fallback>
              <p:sp>
                <p:nvSpPr>
                  <p:cNvPr id="8" name="テキスト ボックス 7">
                    <a:extLst>
                      <a:ext uri="{FF2B5EF4-FFF2-40B4-BE49-F238E27FC236}">
                        <a16:creationId xmlns:a16="http://schemas.microsoft.com/office/drawing/2014/main" id="{D49A93B4-82E1-7DB6-C5DB-036AFCE76404}"/>
                      </a:ext>
                    </a:extLst>
                  </p:cNvPr>
                  <p:cNvSpPr txBox="1">
                    <a:spLocks noRot="1" noChangeAspect="1" noMove="1" noResize="1" noEditPoints="1" noAdjustHandles="1" noChangeArrowheads="1" noChangeShapeType="1" noTextEdit="1"/>
                  </p:cNvSpPr>
                  <p:nvPr/>
                </p:nvSpPr>
                <p:spPr>
                  <a:xfrm>
                    <a:off x="4998946" y="306185"/>
                    <a:ext cx="4854181" cy="1674652"/>
                  </a:xfrm>
                  <a:prstGeom prst="rect">
                    <a:avLst/>
                  </a:prstGeom>
                  <a:blipFill>
                    <a:blip r:embed="rId9"/>
                    <a:stretch>
                      <a:fillRect l="-1659" t="-2454" b="-2454"/>
                    </a:stretch>
                  </a:blipFill>
                </p:spPr>
                <p:txBody>
                  <a:bodyPr/>
                  <a:lstStyle/>
                  <a:p>
                    <a:r>
                      <a:rPr lang="ja-JP" altLang="en-US">
                        <a:noFill/>
                      </a:rPr>
                      <a:t> </a:t>
                    </a:r>
                  </a:p>
                </p:txBody>
              </p:sp>
            </mc:Fallback>
          </mc:AlternateContent>
          <p:sp>
            <p:nvSpPr>
              <p:cNvPr id="10" name="矢印: 下 9">
                <a:extLst>
                  <a:ext uri="{FF2B5EF4-FFF2-40B4-BE49-F238E27FC236}">
                    <a16:creationId xmlns:a16="http://schemas.microsoft.com/office/drawing/2014/main" id="{00826A6D-BFEF-E67D-966A-1C809D0D91D3}"/>
                  </a:ext>
                </a:extLst>
              </p:cNvPr>
              <p:cNvSpPr/>
              <p:nvPr/>
            </p:nvSpPr>
            <p:spPr>
              <a:xfrm rot="16200000">
                <a:off x="9295555" y="777390"/>
                <a:ext cx="370966" cy="45963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92D50126-EF6D-390C-B300-C5A284F24DFC}"/>
                  </a:ext>
                </a:extLst>
              </p:cNvPr>
              <p:cNvSpPr txBox="1"/>
              <p:nvPr/>
            </p:nvSpPr>
            <p:spPr>
              <a:xfrm>
                <a:off x="9853127" y="686326"/>
                <a:ext cx="5139891" cy="930724"/>
              </a:xfrm>
              <a:prstGeom prst="rect">
                <a:avLst/>
              </a:prstGeom>
              <a:noFill/>
            </p:spPr>
            <p:txBody>
              <a:bodyPr wrap="square">
                <a:spAutoFit/>
              </a:bodyPr>
              <a:lstStyle/>
              <a:p>
                <a:pPr marL="0" marR="0" lvl="0" indent="0" algn="l" defTabSz="914400" rtl="0" eaLnBrk="1" fontAlgn="auto" latinLnBrk="0" hangingPunct="1">
                  <a:lnSpc>
                    <a:spcPct val="90000"/>
                  </a:lnSpc>
                  <a:spcBef>
                    <a:spcPts val="725"/>
                  </a:spcBef>
                  <a:spcAft>
                    <a:spcPts val="0"/>
                  </a:spcAft>
                  <a:buClrTx/>
                  <a:buSzTx/>
                  <a:buFont typeface="Arial" panose="020B0604020202020204" pitchFamily="34" charset="0"/>
                  <a:buNone/>
                  <a:tabLst/>
                  <a:defRPr/>
                </a:pPr>
                <a:r>
                  <a:rPr kumimoji="1" lang="ja-JP"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Calibri"/>
                  </a:rPr>
                  <a:t>径方向不安定</a:t>
                </a:r>
                <a:r>
                  <a:rPr kumimoji="1" lang="ja-JP" altLang="en-US" sz="2000" dirty="0">
                    <a:solidFill>
                      <a:prstClr val="black"/>
                    </a:solidFill>
                    <a:latin typeface="Calibri"/>
                    <a:ea typeface="ＭＳ Ｐゴシック" panose="020B0600070205080204" pitchFamily="50" charset="-128"/>
                    <a:cs typeface="Calibri"/>
                  </a:rPr>
                  <a:t>・熱圧力上昇による</a:t>
                </a:r>
                <a:endParaRPr kumimoji="1" lang="en-US" altLang="ja-JP" sz="2000" dirty="0">
                  <a:solidFill>
                    <a:prstClr val="black"/>
                  </a:solidFill>
                  <a:latin typeface="Calibri"/>
                  <a:ea typeface="ＭＳ Ｐゴシック" panose="020B0600070205080204" pitchFamily="50" charset="-128"/>
                  <a:cs typeface="Calibri"/>
                </a:endParaRPr>
              </a:p>
              <a:p>
                <a:pPr marL="0" marR="0" lvl="0" indent="0" algn="l" defTabSz="914400" rtl="0" eaLnBrk="1" fontAlgn="auto" latinLnBrk="0" hangingPunct="1">
                  <a:lnSpc>
                    <a:spcPct val="90000"/>
                  </a:lnSpc>
                  <a:spcBef>
                    <a:spcPts val="725"/>
                  </a:spcBef>
                  <a:spcAft>
                    <a:spcPts val="0"/>
                  </a:spcAft>
                  <a:buClrTx/>
                  <a:buSzTx/>
                  <a:buFont typeface="Arial" panose="020B0604020202020204" pitchFamily="34" charset="0"/>
                  <a:buNone/>
                  <a:tabLst/>
                  <a:defRPr/>
                </a:pPr>
                <a:r>
                  <a:rPr kumimoji="1" lang="ja-JP" altLang="en-US" sz="2000" dirty="0">
                    <a:solidFill>
                      <a:srgbClr val="FF0000"/>
                    </a:solidFill>
                    <a:latin typeface="Calibri"/>
                    <a:ea typeface="ＭＳ Ｐゴシック" panose="020B0600070205080204" pitchFamily="50" charset="-128"/>
                    <a:cs typeface="Calibri"/>
                  </a:rPr>
                  <a:t>大半径の増加</a:t>
                </a:r>
                <a:endParaRPr kumimoji="1" lang="en-US" altLang="ja-JP" sz="2000" dirty="0">
                  <a:solidFill>
                    <a:srgbClr val="FF0000"/>
                  </a:solidFill>
                  <a:latin typeface="Calibri"/>
                  <a:ea typeface="ＭＳ Ｐゴシック" panose="020B0600070205080204" pitchFamily="50" charset="-128"/>
                  <a:cs typeface="Calibri"/>
                </a:endParaRPr>
              </a:p>
              <a:p>
                <a:pPr marL="0" marR="0" lvl="0" indent="0" algn="l" defTabSz="914400" rtl="0" eaLnBrk="1" fontAlgn="auto" latinLnBrk="0" hangingPunct="1">
                  <a:lnSpc>
                    <a:spcPct val="90000"/>
                  </a:lnSpc>
                  <a:spcBef>
                    <a:spcPts val="725"/>
                  </a:spcBef>
                  <a:spcAft>
                    <a:spcPts val="0"/>
                  </a:spcAft>
                  <a:buClrTx/>
                  <a:buSzTx/>
                  <a:buFont typeface="Arial" panose="020B0604020202020204" pitchFamily="34" charset="0"/>
                  <a:buNone/>
                  <a:tabLst/>
                  <a:defRPr/>
                </a:pPr>
                <a:r>
                  <a:rPr kumimoji="1" lang="en-US" altLang="ja-JP" sz="20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Calibri"/>
                  </a:rPr>
                  <a:t>=</a:t>
                </a:r>
                <a:r>
                  <a:rPr kumimoji="1" lang="ja-JP" altLang="en-US" sz="20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Calibri"/>
                  </a:rPr>
                  <a:t>　フレアの</a:t>
                </a:r>
                <a:r>
                  <a:rPr kumimoji="1" lang="ja-JP" altLang="en-US" sz="20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Calibri"/>
                  </a:rPr>
                  <a:t>浮上</a:t>
                </a:r>
                <a:endParaRPr kumimoji="1" lang="en-US" altLang="ja-JP" sz="2000" b="0"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Calibri"/>
                </a:endParaRPr>
              </a:p>
            </p:txBody>
          </p:sp>
        </p:grpSp>
        <p:pic>
          <p:nvPicPr>
            <p:cNvPr id="5" name="図 4" descr="テキスト が含まれている画像&#10;&#10;自動的に生成された説明">
              <a:extLst>
                <a:ext uri="{FF2B5EF4-FFF2-40B4-BE49-F238E27FC236}">
                  <a16:creationId xmlns:a16="http://schemas.microsoft.com/office/drawing/2014/main" id="{024DA6AC-72AA-505E-E84A-F62C33DB64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3502" y="3983417"/>
              <a:ext cx="1657350" cy="685800"/>
            </a:xfrm>
            <a:prstGeom prst="rect">
              <a:avLst/>
            </a:prstGeom>
          </p:spPr>
        </p:pic>
      </p:grp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97E416F9-BB35-0C16-AB50-B27B85EE6723}"/>
                  </a:ext>
                </a:extLst>
              </p:cNvPr>
              <p:cNvSpPr txBox="1"/>
              <p:nvPr/>
            </p:nvSpPr>
            <p:spPr>
              <a:xfrm>
                <a:off x="433337" y="2279440"/>
                <a:ext cx="5162740" cy="79047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2200" i="1" dirty="0" smtClean="0">
                          <a:solidFill>
                            <a:srgbClr val="FF0000"/>
                          </a:solidFill>
                          <a:latin typeface="Cambria Math" panose="02040503050406030204" pitchFamily="18" charset="0"/>
                        </a:rPr>
                        <m:t>𝑅</m:t>
                      </m:r>
                      <m:r>
                        <a:rPr kumimoji="1" lang="en-US" altLang="ja-JP" sz="2200" b="0" i="1" dirty="0" smtClean="0">
                          <a:latin typeface="Cambria Math" panose="02040503050406030204" pitchFamily="18" charset="0"/>
                        </a:rPr>
                        <m:t>=</m:t>
                      </m:r>
                      <m:r>
                        <a:rPr kumimoji="1" lang="en-US" altLang="ja-JP" sz="2200" b="0" i="0" dirty="0" smtClean="0">
                          <a:latin typeface="Cambria Math" panose="02040503050406030204" pitchFamily="18" charset="0"/>
                        </a:rPr>
                        <m:t> </m:t>
                      </m:r>
                      <m:f>
                        <m:fPr>
                          <m:ctrlPr>
                            <a:rPr kumimoji="1" lang="en-US" altLang="ja-JP" sz="2200" b="0" i="1" dirty="0" smtClean="0">
                              <a:latin typeface="Cambria Math" panose="02040503050406030204" pitchFamily="18" charset="0"/>
                            </a:rPr>
                          </m:ctrlPr>
                        </m:fPr>
                        <m:num>
                          <m:sSub>
                            <m:sSubPr>
                              <m:ctrlPr>
                                <a:rPr kumimoji="1" lang="en-US" altLang="ja-JP" sz="2200" b="0" i="1" dirty="0" smtClean="0">
                                  <a:latin typeface="Cambria Math" panose="02040503050406030204" pitchFamily="18" charset="0"/>
                                </a:rPr>
                              </m:ctrlPr>
                            </m:sSubPr>
                            <m:e>
                              <m:r>
                                <a:rPr kumimoji="1" lang="ja-JP" altLang="en-US" sz="2200" b="0" i="1" dirty="0" smtClean="0">
                                  <a:latin typeface="Cambria Math" panose="02040503050406030204" pitchFamily="18" charset="0"/>
                                </a:rPr>
                                <m:t>𝜇</m:t>
                              </m:r>
                            </m:e>
                            <m:sub>
                              <m:r>
                                <a:rPr kumimoji="1" lang="en-US" altLang="ja-JP" sz="2200" b="0" i="1" dirty="0" smtClean="0">
                                  <a:latin typeface="Cambria Math" panose="02040503050406030204" pitchFamily="18" charset="0"/>
                                </a:rPr>
                                <m:t>0</m:t>
                              </m:r>
                            </m:sub>
                          </m:sSub>
                          <m:sSub>
                            <m:sSubPr>
                              <m:ctrlPr>
                                <a:rPr kumimoji="1" lang="en-US" altLang="ja-JP" sz="2200" b="0" i="1" dirty="0" smtClean="0">
                                  <a:latin typeface="Cambria Math" panose="02040503050406030204" pitchFamily="18" charset="0"/>
                                </a:rPr>
                              </m:ctrlPr>
                            </m:sSubPr>
                            <m:e>
                              <m:r>
                                <a:rPr kumimoji="1" lang="en-US" altLang="ja-JP" sz="2200" b="0" i="1" dirty="0" smtClean="0">
                                  <a:latin typeface="Cambria Math" panose="02040503050406030204" pitchFamily="18" charset="0"/>
                                </a:rPr>
                                <m:t>𝐼</m:t>
                              </m:r>
                            </m:e>
                            <m:sub>
                              <m:r>
                                <a:rPr kumimoji="1" lang="en-US" altLang="ja-JP" sz="2200" b="0" i="1" dirty="0" smtClean="0">
                                  <a:latin typeface="Cambria Math" panose="02040503050406030204" pitchFamily="18" charset="0"/>
                                </a:rPr>
                                <m:t>𝑝</m:t>
                              </m:r>
                            </m:sub>
                          </m:sSub>
                        </m:num>
                        <m:den>
                          <m:sSub>
                            <m:sSubPr>
                              <m:ctrlPr>
                                <a:rPr kumimoji="1" lang="en-US" altLang="ja-JP" sz="2200" b="0" i="1" dirty="0" smtClean="0">
                                  <a:solidFill>
                                    <a:schemeClr val="accent1"/>
                                  </a:solidFill>
                                  <a:latin typeface="Cambria Math" panose="02040503050406030204" pitchFamily="18" charset="0"/>
                                </a:rPr>
                              </m:ctrlPr>
                            </m:sSubPr>
                            <m:e>
                              <m:r>
                                <a:rPr kumimoji="1" lang="en-US" altLang="ja-JP" sz="2200" b="0" i="1" dirty="0" smtClean="0">
                                  <a:solidFill>
                                    <a:schemeClr val="tx1"/>
                                  </a:solidFill>
                                  <a:latin typeface="Cambria Math" panose="02040503050406030204" pitchFamily="18" charset="0"/>
                                </a:rPr>
                                <m:t>2 </m:t>
                              </m:r>
                              <m:r>
                                <a:rPr kumimoji="1" lang="en-US" altLang="ja-JP" sz="2200" b="0" i="1" dirty="0" smtClean="0">
                                  <a:solidFill>
                                    <a:schemeClr val="accent1"/>
                                  </a:solidFill>
                                  <a:latin typeface="Cambria Math" panose="02040503050406030204" pitchFamily="18" charset="0"/>
                                </a:rPr>
                                <m:t>𝐵</m:t>
                              </m:r>
                            </m:e>
                            <m:sub>
                              <m:r>
                                <a:rPr kumimoji="1" lang="en-US" altLang="ja-JP" sz="2200" b="0" i="1" dirty="0" smtClean="0">
                                  <a:solidFill>
                                    <a:schemeClr val="accent1"/>
                                  </a:solidFill>
                                  <a:latin typeface="Cambria Math" panose="02040503050406030204" pitchFamily="18" charset="0"/>
                                </a:rPr>
                                <m:t>𝑧</m:t>
                              </m:r>
                            </m:sub>
                          </m:sSub>
                          <m:d>
                            <m:dPr>
                              <m:ctrlPr>
                                <a:rPr kumimoji="1" lang="en-US" altLang="ja-JP" sz="2200" b="0" i="1" dirty="0" smtClean="0">
                                  <a:solidFill>
                                    <a:schemeClr val="accent1"/>
                                  </a:solidFill>
                                  <a:latin typeface="Cambria Math" panose="02040503050406030204" pitchFamily="18" charset="0"/>
                                </a:rPr>
                              </m:ctrlPr>
                            </m:dPr>
                            <m:e>
                              <m:r>
                                <a:rPr kumimoji="1" lang="en-US" altLang="ja-JP" sz="2200" b="0" i="1" dirty="0" smtClean="0">
                                  <a:solidFill>
                                    <a:schemeClr val="accent1"/>
                                  </a:solidFill>
                                  <a:latin typeface="Cambria Math" panose="02040503050406030204" pitchFamily="18" charset="0"/>
                                </a:rPr>
                                <m:t>𝑅</m:t>
                              </m:r>
                            </m:e>
                          </m:d>
                        </m:den>
                      </m:f>
                      <m:r>
                        <a:rPr kumimoji="1" lang="en-US" altLang="ja-JP" sz="2200" b="0" i="1" dirty="0" smtClean="0">
                          <a:latin typeface="Cambria Math" panose="02040503050406030204" pitchFamily="18" charset="0"/>
                        </a:rPr>
                        <m:t>(</m:t>
                      </m:r>
                      <m:sSub>
                        <m:sSubPr>
                          <m:ctrlPr>
                            <a:rPr kumimoji="1" lang="en-US" altLang="ja-JP" sz="2200" b="0" i="1" dirty="0" smtClean="0">
                              <a:solidFill>
                                <a:srgbClr val="FF0000"/>
                              </a:solidFill>
                              <a:latin typeface="Cambria Math" panose="02040503050406030204" pitchFamily="18" charset="0"/>
                            </a:rPr>
                          </m:ctrlPr>
                        </m:sSubPr>
                        <m:e>
                          <m:r>
                            <a:rPr kumimoji="1" lang="ja-JP" altLang="en-US" sz="2200" b="0" i="1" dirty="0" smtClean="0">
                              <a:solidFill>
                                <a:srgbClr val="FF0000"/>
                              </a:solidFill>
                              <a:latin typeface="Cambria Math" panose="02040503050406030204" pitchFamily="18" charset="0"/>
                            </a:rPr>
                            <m:t>𝛽</m:t>
                          </m:r>
                        </m:e>
                        <m:sub>
                          <m:r>
                            <a:rPr kumimoji="1" lang="en-US" altLang="ja-JP" sz="2200" b="0" i="1" dirty="0" smtClean="0">
                              <a:solidFill>
                                <a:srgbClr val="FF0000"/>
                              </a:solidFill>
                              <a:latin typeface="Cambria Math" panose="02040503050406030204" pitchFamily="18" charset="0"/>
                            </a:rPr>
                            <m:t>𝑝</m:t>
                          </m:r>
                        </m:sub>
                      </m:sSub>
                      <m:r>
                        <a:rPr kumimoji="1" lang="en-US" altLang="ja-JP" sz="2200" b="0" i="1" dirty="0" smtClean="0">
                          <a:latin typeface="Cambria Math" panose="02040503050406030204" pitchFamily="18" charset="0"/>
                        </a:rPr>
                        <m:t>− </m:t>
                      </m:r>
                      <m:f>
                        <m:fPr>
                          <m:ctrlPr>
                            <a:rPr kumimoji="1" lang="en-US" altLang="ja-JP" sz="2200" b="0" i="1" dirty="0" smtClean="0">
                              <a:latin typeface="Cambria Math" panose="02040503050406030204" pitchFamily="18" charset="0"/>
                            </a:rPr>
                          </m:ctrlPr>
                        </m:fPr>
                        <m:num>
                          <m:r>
                            <a:rPr kumimoji="1" lang="en-US" altLang="ja-JP" sz="2200" b="0" i="1" dirty="0" smtClean="0">
                              <a:latin typeface="Cambria Math" panose="02040503050406030204" pitchFamily="18" charset="0"/>
                            </a:rPr>
                            <m:t>3</m:t>
                          </m:r>
                        </m:num>
                        <m:den>
                          <m:r>
                            <a:rPr kumimoji="1" lang="en-US" altLang="ja-JP" sz="2200" b="0" i="1" dirty="0" smtClean="0">
                              <a:latin typeface="Cambria Math" panose="02040503050406030204" pitchFamily="18" charset="0"/>
                            </a:rPr>
                            <m:t>2</m:t>
                          </m:r>
                        </m:den>
                      </m:f>
                      <m:r>
                        <a:rPr kumimoji="1" lang="en-US" altLang="ja-JP" sz="2200" b="0" i="1" dirty="0" smtClean="0">
                          <a:latin typeface="Cambria Math" panose="02040503050406030204" pitchFamily="18" charset="0"/>
                        </a:rPr>
                        <m:t>+</m:t>
                      </m:r>
                      <m:func>
                        <m:funcPr>
                          <m:ctrlPr>
                            <a:rPr kumimoji="1" lang="en-US" altLang="ja-JP" sz="2200" b="0" i="1" dirty="0" smtClean="0">
                              <a:latin typeface="Cambria Math" panose="02040503050406030204" pitchFamily="18" charset="0"/>
                            </a:rPr>
                          </m:ctrlPr>
                        </m:funcPr>
                        <m:fName>
                          <m:r>
                            <m:rPr>
                              <m:sty m:val="p"/>
                            </m:rPr>
                            <a:rPr kumimoji="1" lang="en-US" altLang="ja-JP" sz="2200" b="0" i="0" dirty="0" smtClean="0">
                              <a:latin typeface="Cambria Math" panose="02040503050406030204" pitchFamily="18" charset="0"/>
                            </a:rPr>
                            <m:t>ln</m:t>
                          </m:r>
                        </m:fName>
                        <m:e>
                          <m:f>
                            <m:fPr>
                              <m:ctrlPr>
                                <a:rPr kumimoji="1" lang="en-US" altLang="ja-JP" sz="2200" b="0" i="1" dirty="0" smtClean="0">
                                  <a:latin typeface="Cambria Math" panose="02040503050406030204" pitchFamily="18" charset="0"/>
                                </a:rPr>
                              </m:ctrlPr>
                            </m:fPr>
                            <m:num>
                              <m:r>
                                <a:rPr kumimoji="1" lang="en-US" altLang="ja-JP" sz="2200" b="0" i="1" dirty="0" smtClean="0">
                                  <a:latin typeface="Cambria Math" panose="02040503050406030204" pitchFamily="18" charset="0"/>
                                </a:rPr>
                                <m:t>8</m:t>
                              </m:r>
                              <m:r>
                                <a:rPr kumimoji="1" lang="en-US" altLang="ja-JP" sz="2200" b="0" i="1" dirty="0" smtClean="0">
                                  <a:latin typeface="Cambria Math" panose="02040503050406030204" pitchFamily="18" charset="0"/>
                                </a:rPr>
                                <m:t>𝑟</m:t>
                              </m:r>
                            </m:num>
                            <m:den>
                              <m:r>
                                <a:rPr kumimoji="1" lang="en-US" altLang="ja-JP" sz="2200" b="0" i="1" dirty="0" smtClean="0">
                                  <a:latin typeface="Cambria Math" panose="02040503050406030204" pitchFamily="18" charset="0"/>
                                </a:rPr>
                                <m:t>𝑎</m:t>
                              </m:r>
                            </m:den>
                          </m:f>
                        </m:e>
                      </m:func>
                      <m:r>
                        <a:rPr kumimoji="1" lang="en-US" altLang="ja-JP" sz="2200" b="0" i="1" dirty="0" smtClean="0">
                          <a:latin typeface="Cambria Math" panose="02040503050406030204" pitchFamily="18" charset="0"/>
                        </a:rPr>
                        <m:t>+</m:t>
                      </m:r>
                      <m:f>
                        <m:fPr>
                          <m:ctrlPr>
                            <a:rPr kumimoji="1" lang="en-US" altLang="ja-JP" sz="2200" b="0" i="1" dirty="0" smtClean="0">
                              <a:latin typeface="Cambria Math" panose="02040503050406030204" pitchFamily="18" charset="0"/>
                            </a:rPr>
                          </m:ctrlPr>
                        </m:fPr>
                        <m:num>
                          <m:sSub>
                            <m:sSubPr>
                              <m:ctrlPr>
                                <a:rPr kumimoji="1" lang="en-US" altLang="ja-JP" sz="2200" b="0" i="1" dirty="0" smtClean="0">
                                  <a:latin typeface="Cambria Math" panose="02040503050406030204" pitchFamily="18" charset="0"/>
                                </a:rPr>
                              </m:ctrlPr>
                            </m:sSubPr>
                            <m:e>
                              <m:r>
                                <a:rPr kumimoji="1" lang="en-US" altLang="ja-JP" sz="2200" b="0" i="1" dirty="0" smtClean="0">
                                  <a:latin typeface="Cambria Math" panose="02040503050406030204" pitchFamily="18" charset="0"/>
                                </a:rPr>
                                <m:t>𝑙</m:t>
                              </m:r>
                            </m:e>
                            <m:sub>
                              <m:r>
                                <a:rPr kumimoji="1" lang="en-US" altLang="ja-JP" sz="2200" b="0" i="1" dirty="0" smtClean="0">
                                  <a:latin typeface="Cambria Math" panose="02040503050406030204" pitchFamily="18" charset="0"/>
                                </a:rPr>
                                <m:t>𝑖</m:t>
                              </m:r>
                            </m:sub>
                          </m:sSub>
                        </m:num>
                        <m:den>
                          <m:r>
                            <a:rPr kumimoji="1" lang="en-US" altLang="ja-JP" sz="2200" b="0" i="1" dirty="0" smtClean="0">
                              <a:latin typeface="Cambria Math" panose="02040503050406030204" pitchFamily="18" charset="0"/>
                            </a:rPr>
                            <m:t>2</m:t>
                          </m:r>
                        </m:den>
                      </m:f>
                      <m:r>
                        <a:rPr kumimoji="1" lang="en-US" altLang="ja-JP" sz="2200" b="0" i="1" dirty="0" smtClean="0">
                          <a:latin typeface="Cambria Math" panose="02040503050406030204" pitchFamily="18" charset="0"/>
                        </a:rPr>
                        <m:t>)</m:t>
                      </m:r>
                    </m:oMath>
                  </m:oMathPara>
                </a14:m>
                <a:endParaRPr kumimoji="1" lang="ja-JP" altLang="en-US" sz="2200" dirty="0"/>
              </a:p>
            </p:txBody>
          </p:sp>
        </mc:Choice>
        <mc:Fallback>
          <p:sp>
            <p:nvSpPr>
              <p:cNvPr id="13" name="テキスト ボックス 12">
                <a:extLst>
                  <a:ext uri="{FF2B5EF4-FFF2-40B4-BE49-F238E27FC236}">
                    <a16:creationId xmlns:a16="http://schemas.microsoft.com/office/drawing/2014/main" id="{97E416F9-BB35-0C16-AB50-B27B85EE6723}"/>
                  </a:ext>
                </a:extLst>
              </p:cNvPr>
              <p:cNvSpPr txBox="1">
                <a:spLocks noRot="1" noChangeAspect="1" noMove="1" noResize="1" noEditPoints="1" noAdjustHandles="1" noChangeArrowheads="1" noChangeShapeType="1" noTextEdit="1"/>
              </p:cNvSpPr>
              <p:nvPr/>
            </p:nvSpPr>
            <p:spPr>
              <a:xfrm>
                <a:off x="433337" y="2279440"/>
                <a:ext cx="5162740" cy="79047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CDA18ECF-ACA0-09E3-E49A-E518DF99DEE7}"/>
                  </a:ext>
                </a:extLst>
              </p:cNvPr>
              <p:cNvSpPr txBox="1"/>
              <p:nvPr/>
            </p:nvSpPr>
            <p:spPr>
              <a:xfrm>
                <a:off x="437634" y="1625071"/>
                <a:ext cx="4265901" cy="45698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ja-JP" sz="2200" i="1" smtClean="0">
                              <a:solidFill>
                                <a:srgbClr val="0070C0"/>
                              </a:solidFill>
                              <a:latin typeface="Cambria Math" panose="02040503050406030204" pitchFamily="18" charset="0"/>
                            </a:rPr>
                          </m:ctrlPr>
                        </m:sSubPr>
                        <m:e>
                          <m:r>
                            <a:rPr lang="en-US" altLang="ja-JP" sz="2200" i="1">
                              <a:solidFill>
                                <a:srgbClr val="0070C0"/>
                              </a:solidFill>
                              <a:latin typeface="Cambria Math" panose="02040503050406030204" pitchFamily="18" charset="0"/>
                            </a:rPr>
                            <m:t>𝐹</m:t>
                          </m:r>
                        </m:e>
                        <m:sub>
                          <m:r>
                            <a:rPr lang="en-US" altLang="ja-JP" sz="2200" b="0" i="1" smtClean="0">
                              <a:solidFill>
                                <a:srgbClr val="0070C0"/>
                              </a:solidFill>
                              <a:latin typeface="Cambria Math" panose="02040503050406030204" pitchFamily="18" charset="0"/>
                            </a:rPr>
                            <m:t>𝑧</m:t>
                          </m:r>
                        </m:sub>
                      </m:sSub>
                      <m:r>
                        <a:rPr lang="en-US" altLang="ja-JP" sz="2200" b="0" i="1" smtClean="0">
                          <a:solidFill>
                            <a:schemeClr val="tx1"/>
                          </a:solidFill>
                          <a:latin typeface="Cambria Math" panose="02040503050406030204" pitchFamily="18" charset="0"/>
                        </a:rPr>
                        <m:t>=2</m:t>
                      </m:r>
                      <m:r>
                        <a:rPr lang="ja-JP" altLang="en-US" sz="2200" b="0" i="1" smtClean="0">
                          <a:solidFill>
                            <a:schemeClr val="tx1"/>
                          </a:solidFill>
                          <a:latin typeface="Cambria Math" panose="02040503050406030204" pitchFamily="18" charset="0"/>
                        </a:rPr>
                        <m:t>𝜋</m:t>
                      </m:r>
                      <m:sSub>
                        <m:sSubPr>
                          <m:ctrlPr>
                            <a:rPr lang="en-US" altLang="ja-JP" sz="2200" b="0" i="1" smtClean="0">
                              <a:solidFill>
                                <a:schemeClr val="tx1"/>
                              </a:solidFill>
                              <a:latin typeface="Cambria Math" panose="02040503050406030204" pitchFamily="18" charset="0"/>
                            </a:rPr>
                          </m:ctrlPr>
                        </m:sSubPr>
                        <m:e>
                          <m:r>
                            <a:rPr lang="en-US" altLang="ja-JP" sz="2200" b="0" i="1" smtClean="0">
                              <a:solidFill>
                                <a:schemeClr val="tx1"/>
                              </a:solidFill>
                              <a:latin typeface="Cambria Math" panose="02040503050406030204" pitchFamily="18" charset="0"/>
                            </a:rPr>
                            <m:t>𝐼</m:t>
                          </m:r>
                        </m:e>
                        <m:sub>
                          <m:r>
                            <a:rPr lang="en-US" altLang="ja-JP" sz="2200" b="0" i="1" smtClean="0">
                              <a:solidFill>
                                <a:schemeClr val="tx1"/>
                              </a:solidFill>
                              <a:latin typeface="Cambria Math" panose="02040503050406030204" pitchFamily="18" charset="0"/>
                            </a:rPr>
                            <m:t>𝑝</m:t>
                          </m:r>
                        </m:sub>
                      </m:sSub>
                      <m:sSub>
                        <m:sSubPr>
                          <m:ctrlPr>
                            <a:rPr lang="en-US" altLang="ja-JP" sz="2200" b="0" i="1" smtClean="0">
                              <a:solidFill>
                                <a:srgbClr val="0070C0"/>
                              </a:solidFill>
                              <a:latin typeface="Cambria Math" panose="02040503050406030204" pitchFamily="18" charset="0"/>
                            </a:rPr>
                          </m:ctrlPr>
                        </m:sSubPr>
                        <m:e>
                          <m:r>
                            <a:rPr lang="en-US" altLang="ja-JP" sz="2200" b="0" i="1" smtClean="0">
                              <a:solidFill>
                                <a:srgbClr val="0070C0"/>
                              </a:solidFill>
                              <a:latin typeface="Cambria Math" panose="02040503050406030204" pitchFamily="18" charset="0"/>
                            </a:rPr>
                            <m:t>𝐵</m:t>
                          </m:r>
                        </m:e>
                        <m:sub>
                          <m:r>
                            <a:rPr lang="en-US" altLang="ja-JP" sz="2200" b="0" i="1" smtClean="0">
                              <a:solidFill>
                                <a:srgbClr val="0070C0"/>
                              </a:solidFill>
                              <a:latin typeface="Cambria Math" panose="02040503050406030204" pitchFamily="18" charset="0"/>
                            </a:rPr>
                            <m:t>𝑧</m:t>
                          </m:r>
                        </m:sub>
                      </m:sSub>
                    </m:oMath>
                  </m:oMathPara>
                </a14:m>
                <a:endParaRPr lang="ja-JP" altLang="en-US" sz="2200" dirty="0"/>
              </a:p>
            </p:txBody>
          </p:sp>
        </mc:Choice>
        <mc:Fallback>
          <p:sp>
            <p:nvSpPr>
              <p:cNvPr id="17" name="テキスト ボックス 16">
                <a:extLst>
                  <a:ext uri="{FF2B5EF4-FFF2-40B4-BE49-F238E27FC236}">
                    <a16:creationId xmlns:a16="http://schemas.microsoft.com/office/drawing/2014/main" id="{CDA18ECF-ACA0-09E3-E49A-E518DF99DEE7}"/>
                  </a:ext>
                </a:extLst>
              </p:cNvPr>
              <p:cNvSpPr txBox="1">
                <a:spLocks noRot="1" noChangeAspect="1" noMove="1" noResize="1" noEditPoints="1" noAdjustHandles="1" noChangeArrowheads="1" noChangeShapeType="1" noTextEdit="1"/>
              </p:cNvSpPr>
              <p:nvPr/>
            </p:nvSpPr>
            <p:spPr>
              <a:xfrm>
                <a:off x="437634" y="1625071"/>
                <a:ext cx="4265901" cy="456985"/>
              </a:xfrm>
              <a:prstGeom prst="rect">
                <a:avLst/>
              </a:prstGeom>
              <a:blipFill>
                <a:blip r:embed="rId12"/>
                <a:stretch>
                  <a:fillRect l="-143" b="-4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52423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635005A-74D6-21FC-0753-3899D23E9058}"/>
              </a:ext>
            </a:extLst>
          </p:cNvPr>
          <p:cNvSpPr>
            <a:spLocks noGrp="1"/>
          </p:cNvSpPr>
          <p:nvPr>
            <p:ph type="title"/>
          </p:nvPr>
        </p:nvSpPr>
        <p:spPr/>
        <p:txBody>
          <a:bodyPr/>
          <a:lstStyle/>
          <a:p>
            <a:r>
              <a:rPr lang="ja-JP" altLang="en-US" dirty="0"/>
              <a:t>熱圧力上昇による</a:t>
            </a:r>
            <a:r>
              <a:rPr lang="en-US" altLang="ja-JP" dirty="0"/>
              <a:t>FRC</a:t>
            </a:r>
            <a:r>
              <a:rPr lang="ja-JP" altLang="en-US" dirty="0"/>
              <a:t>プラズマの大半径の増加</a:t>
            </a:r>
          </a:p>
        </p:txBody>
      </p:sp>
      <p:pic>
        <p:nvPicPr>
          <p:cNvPr id="6" name="図 5">
            <a:extLst>
              <a:ext uri="{FF2B5EF4-FFF2-40B4-BE49-F238E27FC236}">
                <a16:creationId xmlns:a16="http://schemas.microsoft.com/office/drawing/2014/main" id="{12572AFB-0678-342A-E67A-63E188811B9B}"/>
              </a:ext>
            </a:extLst>
          </p:cNvPr>
          <p:cNvPicPr>
            <a:picLocks noChangeAspect="1"/>
          </p:cNvPicPr>
          <p:nvPr/>
        </p:nvPicPr>
        <p:blipFill>
          <a:blip r:embed="rId5"/>
          <a:stretch>
            <a:fillRect/>
          </a:stretch>
        </p:blipFill>
        <p:spPr>
          <a:xfrm>
            <a:off x="8092679" y="1"/>
            <a:ext cx="4099321" cy="2797184"/>
          </a:xfrm>
          <a:prstGeom prst="rect">
            <a:avLst/>
          </a:prstGeom>
        </p:spPr>
      </p:pic>
      <mc:AlternateContent xmlns:mc="http://schemas.openxmlformats.org/markup-compatibility/2006">
        <mc:Choice xmlns:a14="http://schemas.microsoft.com/office/drawing/2010/main" Requires="a14">
          <p:sp>
            <p:nvSpPr>
              <p:cNvPr id="14" name="コンテンツ プレースホルダー 13">
                <a:extLst>
                  <a:ext uri="{FF2B5EF4-FFF2-40B4-BE49-F238E27FC236}">
                    <a16:creationId xmlns:a16="http://schemas.microsoft.com/office/drawing/2014/main" id="{B562388A-D872-5C19-F73D-F9BB771F595A}"/>
                  </a:ext>
                </a:extLst>
              </p:cNvPr>
              <p:cNvSpPr txBox="1">
                <a:spLocks noGrp="1"/>
              </p:cNvSpPr>
              <p:nvPr>
                <p:ph idx="1"/>
              </p:nvPr>
            </p:nvSpPr>
            <p:spPr>
              <a:xfrm>
                <a:off x="0" y="746125"/>
                <a:ext cx="12192000" cy="720647"/>
              </a:xfrm>
              <a:prstGeom prst="rect">
                <a:avLst/>
              </a:prstGeom>
              <a:noFill/>
            </p:spPr>
            <p:txBody>
              <a:bodyPr wrap="square" rtlCol="0">
                <a:spAutoFit/>
              </a:bodyPr>
              <a:lstStyle/>
              <a:p>
                <a:pPr marL="0" indent="0">
                  <a:buNone/>
                </a:pPr>
                <a14:m>
                  <m:oMathPara xmlns:m="http://schemas.openxmlformats.org/officeDocument/2006/math">
                    <m:oMathParaPr>
                      <m:jc m:val="left"/>
                    </m:oMathParaPr>
                    <m:oMath xmlns:m="http://schemas.openxmlformats.org/officeDocument/2006/math">
                      <m:r>
                        <m:rPr>
                          <m:sty m:val="p"/>
                        </m:rPr>
                        <a:rPr kumimoji="1" lang="en-US" altLang="ja-JP" sz="2200" i="1" dirty="0" smtClean="0">
                          <a:solidFill>
                            <a:srgbClr val="FF0000"/>
                          </a:solidFill>
                          <a:latin typeface="Cambria Math" panose="02040503050406030204" pitchFamily="18" charset="0"/>
                        </a:rPr>
                        <m:t>R</m:t>
                      </m:r>
                      <m:r>
                        <a:rPr kumimoji="1" lang="en-US" altLang="ja-JP" sz="2200" b="0" i="1" dirty="0" smtClean="0">
                          <a:latin typeface="Cambria Math" panose="02040503050406030204" pitchFamily="18" charset="0"/>
                        </a:rPr>
                        <m:t>= </m:t>
                      </m:r>
                      <m:f>
                        <m:fPr>
                          <m:ctrlPr>
                            <a:rPr kumimoji="1" lang="en-US" altLang="ja-JP" sz="2200" b="0" i="1" dirty="0" smtClean="0">
                              <a:latin typeface="Cambria Math" panose="02040503050406030204" pitchFamily="18" charset="0"/>
                            </a:rPr>
                          </m:ctrlPr>
                        </m:fPr>
                        <m:num>
                          <m:sSub>
                            <m:sSubPr>
                              <m:ctrlPr>
                                <a:rPr kumimoji="1" lang="en-US" altLang="ja-JP" sz="2200" b="0" i="1" dirty="0" smtClean="0">
                                  <a:latin typeface="Cambria Math" panose="02040503050406030204" pitchFamily="18" charset="0"/>
                                </a:rPr>
                              </m:ctrlPr>
                            </m:sSubPr>
                            <m:e>
                              <m:r>
                                <a:rPr kumimoji="1" lang="ja-JP" altLang="en-US" sz="2200" b="0" i="1" dirty="0" smtClean="0">
                                  <a:latin typeface="Cambria Math" panose="02040503050406030204" pitchFamily="18" charset="0"/>
                                </a:rPr>
                                <m:t>𝜇</m:t>
                              </m:r>
                            </m:e>
                            <m:sub>
                              <m:r>
                                <a:rPr kumimoji="1" lang="en-US" altLang="ja-JP" sz="2200" b="0" i="1" dirty="0" smtClean="0">
                                  <a:latin typeface="Cambria Math" panose="02040503050406030204" pitchFamily="18" charset="0"/>
                                </a:rPr>
                                <m:t>0</m:t>
                              </m:r>
                            </m:sub>
                          </m:sSub>
                          <m:sSub>
                            <m:sSubPr>
                              <m:ctrlPr>
                                <a:rPr kumimoji="1" lang="en-US" altLang="ja-JP" sz="2200" b="0" i="1" dirty="0" smtClean="0">
                                  <a:latin typeface="Cambria Math" panose="02040503050406030204" pitchFamily="18" charset="0"/>
                                </a:rPr>
                              </m:ctrlPr>
                            </m:sSubPr>
                            <m:e>
                              <m:r>
                                <a:rPr kumimoji="1" lang="en-US" altLang="ja-JP" sz="2200" b="0" i="1" dirty="0" smtClean="0">
                                  <a:latin typeface="Cambria Math" panose="02040503050406030204" pitchFamily="18" charset="0"/>
                                </a:rPr>
                                <m:t>𝐼</m:t>
                              </m:r>
                            </m:e>
                            <m:sub>
                              <m:r>
                                <a:rPr kumimoji="1" lang="en-US" altLang="ja-JP" sz="2200" b="0" i="1" dirty="0" smtClean="0">
                                  <a:latin typeface="Cambria Math" panose="02040503050406030204" pitchFamily="18" charset="0"/>
                                </a:rPr>
                                <m:t>𝑝</m:t>
                              </m:r>
                            </m:sub>
                          </m:sSub>
                        </m:num>
                        <m:den>
                          <m:sSub>
                            <m:sSubPr>
                              <m:ctrlPr>
                                <a:rPr kumimoji="1" lang="en-US" altLang="ja-JP" sz="2200" b="0" i="1" dirty="0" smtClean="0">
                                  <a:solidFill>
                                    <a:schemeClr val="accent1"/>
                                  </a:solidFill>
                                  <a:latin typeface="Cambria Math" panose="02040503050406030204" pitchFamily="18" charset="0"/>
                                </a:rPr>
                              </m:ctrlPr>
                            </m:sSubPr>
                            <m:e>
                              <m:r>
                                <a:rPr kumimoji="1" lang="en-US" altLang="ja-JP" sz="2200" b="0" i="1" dirty="0" smtClean="0">
                                  <a:solidFill>
                                    <a:schemeClr val="tx1"/>
                                  </a:solidFill>
                                  <a:latin typeface="Cambria Math" panose="02040503050406030204" pitchFamily="18" charset="0"/>
                                </a:rPr>
                                <m:t>2 </m:t>
                              </m:r>
                              <m:r>
                                <a:rPr kumimoji="1" lang="en-US" altLang="ja-JP" sz="2200" b="0" i="1" dirty="0" smtClean="0">
                                  <a:solidFill>
                                    <a:schemeClr val="accent1"/>
                                  </a:solidFill>
                                  <a:latin typeface="Cambria Math" panose="02040503050406030204" pitchFamily="18" charset="0"/>
                                </a:rPr>
                                <m:t>𝐵</m:t>
                              </m:r>
                            </m:e>
                            <m:sub>
                              <m:r>
                                <a:rPr kumimoji="1" lang="en-US" altLang="ja-JP" sz="2200" b="0" i="1" dirty="0" smtClean="0">
                                  <a:solidFill>
                                    <a:schemeClr val="accent1"/>
                                  </a:solidFill>
                                  <a:latin typeface="Cambria Math" panose="02040503050406030204" pitchFamily="18" charset="0"/>
                                </a:rPr>
                                <m:t>𝑧</m:t>
                              </m:r>
                            </m:sub>
                          </m:sSub>
                          <m:d>
                            <m:dPr>
                              <m:ctrlPr>
                                <a:rPr kumimoji="1" lang="en-US" altLang="ja-JP" sz="2200" b="0" i="1" dirty="0" smtClean="0">
                                  <a:solidFill>
                                    <a:schemeClr val="accent1"/>
                                  </a:solidFill>
                                  <a:latin typeface="Cambria Math" panose="02040503050406030204" pitchFamily="18" charset="0"/>
                                </a:rPr>
                              </m:ctrlPr>
                            </m:dPr>
                            <m:e>
                              <m:r>
                                <a:rPr kumimoji="1" lang="en-US" altLang="ja-JP" sz="2200" b="0" i="1" dirty="0" smtClean="0">
                                  <a:solidFill>
                                    <a:schemeClr val="accent1"/>
                                  </a:solidFill>
                                  <a:latin typeface="Cambria Math" panose="02040503050406030204" pitchFamily="18" charset="0"/>
                                </a:rPr>
                                <m:t>𝑅</m:t>
                              </m:r>
                            </m:e>
                          </m:d>
                        </m:den>
                      </m:f>
                      <m:r>
                        <a:rPr kumimoji="1" lang="en-US" altLang="ja-JP" sz="2200" b="0" i="1" dirty="0" smtClean="0">
                          <a:latin typeface="Cambria Math" panose="02040503050406030204" pitchFamily="18" charset="0"/>
                        </a:rPr>
                        <m:t>(</m:t>
                      </m:r>
                      <m:sSub>
                        <m:sSubPr>
                          <m:ctrlPr>
                            <a:rPr kumimoji="1" lang="en-US" altLang="ja-JP" sz="2200" b="0" i="1" dirty="0" smtClean="0">
                              <a:solidFill>
                                <a:srgbClr val="FF0000"/>
                              </a:solidFill>
                              <a:latin typeface="Cambria Math" panose="02040503050406030204" pitchFamily="18" charset="0"/>
                            </a:rPr>
                          </m:ctrlPr>
                        </m:sSubPr>
                        <m:e>
                          <m:r>
                            <a:rPr kumimoji="1" lang="ja-JP" altLang="en-US" sz="2200" b="0" i="1" dirty="0" smtClean="0">
                              <a:solidFill>
                                <a:srgbClr val="FF0000"/>
                              </a:solidFill>
                              <a:latin typeface="Cambria Math" panose="02040503050406030204" pitchFamily="18" charset="0"/>
                            </a:rPr>
                            <m:t>𝛽</m:t>
                          </m:r>
                        </m:e>
                        <m:sub>
                          <m:r>
                            <a:rPr kumimoji="1" lang="en-US" altLang="ja-JP" sz="2200" b="0" i="1" dirty="0" smtClean="0">
                              <a:solidFill>
                                <a:srgbClr val="FF0000"/>
                              </a:solidFill>
                              <a:latin typeface="Cambria Math" panose="02040503050406030204" pitchFamily="18" charset="0"/>
                            </a:rPr>
                            <m:t>𝑝</m:t>
                          </m:r>
                        </m:sub>
                      </m:sSub>
                      <m:r>
                        <a:rPr kumimoji="1" lang="en-US" altLang="ja-JP" sz="2200" b="0" i="1" dirty="0" smtClean="0">
                          <a:latin typeface="Cambria Math" panose="02040503050406030204" pitchFamily="18" charset="0"/>
                        </a:rPr>
                        <m:t>− </m:t>
                      </m:r>
                      <m:f>
                        <m:fPr>
                          <m:ctrlPr>
                            <a:rPr kumimoji="1" lang="en-US" altLang="ja-JP" sz="2200" b="0" i="1" dirty="0" smtClean="0">
                              <a:latin typeface="Cambria Math" panose="02040503050406030204" pitchFamily="18" charset="0"/>
                            </a:rPr>
                          </m:ctrlPr>
                        </m:fPr>
                        <m:num>
                          <m:r>
                            <a:rPr kumimoji="1" lang="en-US" altLang="ja-JP" sz="2200" b="0" i="1" dirty="0" smtClean="0">
                              <a:latin typeface="Cambria Math" panose="02040503050406030204" pitchFamily="18" charset="0"/>
                            </a:rPr>
                            <m:t>3</m:t>
                          </m:r>
                        </m:num>
                        <m:den>
                          <m:r>
                            <a:rPr kumimoji="1" lang="en-US" altLang="ja-JP" sz="2200" b="0" i="1" dirty="0" smtClean="0">
                              <a:latin typeface="Cambria Math" panose="02040503050406030204" pitchFamily="18" charset="0"/>
                            </a:rPr>
                            <m:t>2</m:t>
                          </m:r>
                        </m:den>
                      </m:f>
                      <m:r>
                        <a:rPr kumimoji="1" lang="en-US" altLang="ja-JP" sz="2200" b="0" i="1" dirty="0" smtClean="0">
                          <a:latin typeface="Cambria Math" panose="02040503050406030204" pitchFamily="18" charset="0"/>
                        </a:rPr>
                        <m:t>+</m:t>
                      </m:r>
                      <m:func>
                        <m:funcPr>
                          <m:ctrlPr>
                            <a:rPr kumimoji="1" lang="en-US" altLang="ja-JP" sz="2200" b="0" i="1" dirty="0" smtClean="0">
                              <a:latin typeface="Cambria Math" panose="02040503050406030204" pitchFamily="18" charset="0"/>
                            </a:rPr>
                          </m:ctrlPr>
                        </m:funcPr>
                        <m:fName>
                          <m:r>
                            <m:rPr>
                              <m:sty m:val="p"/>
                            </m:rPr>
                            <a:rPr kumimoji="1" lang="en-US" altLang="ja-JP" sz="2200" b="0" i="0" dirty="0" smtClean="0">
                              <a:latin typeface="Cambria Math" panose="02040503050406030204" pitchFamily="18" charset="0"/>
                            </a:rPr>
                            <m:t>ln</m:t>
                          </m:r>
                        </m:fName>
                        <m:e>
                          <m:f>
                            <m:fPr>
                              <m:ctrlPr>
                                <a:rPr kumimoji="1" lang="en-US" altLang="ja-JP" sz="2200" b="0" i="1" dirty="0" smtClean="0">
                                  <a:latin typeface="Cambria Math" panose="02040503050406030204" pitchFamily="18" charset="0"/>
                                </a:rPr>
                              </m:ctrlPr>
                            </m:fPr>
                            <m:num>
                              <m:r>
                                <a:rPr kumimoji="1" lang="en-US" altLang="ja-JP" sz="2200" b="0" i="1" dirty="0" smtClean="0">
                                  <a:latin typeface="Cambria Math" panose="02040503050406030204" pitchFamily="18" charset="0"/>
                                </a:rPr>
                                <m:t>8</m:t>
                              </m:r>
                              <m:r>
                                <a:rPr kumimoji="1" lang="en-US" altLang="ja-JP" sz="2200" b="0" i="1" dirty="0" smtClean="0">
                                  <a:latin typeface="Cambria Math" panose="02040503050406030204" pitchFamily="18" charset="0"/>
                                </a:rPr>
                                <m:t>𝑟</m:t>
                              </m:r>
                            </m:num>
                            <m:den>
                              <m:r>
                                <a:rPr kumimoji="1" lang="en-US" altLang="ja-JP" sz="2200" b="0" i="1" dirty="0" smtClean="0">
                                  <a:latin typeface="Cambria Math" panose="02040503050406030204" pitchFamily="18" charset="0"/>
                                </a:rPr>
                                <m:t>𝑎</m:t>
                              </m:r>
                            </m:den>
                          </m:f>
                        </m:e>
                      </m:func>
                      <m:r>
                        <a:rPr kumimoji="1" lang="en-US" altLang="ja-JP" sz="2200" b="0" i="1" dirty="0" smtClean="0">
                          <a:latin typeface="Cambria Math" panose="02040503050406030204" pitchFamily="18" charset="0"/>
                        </a:rPr>
                        <m:t>+</m:t>
                      </m:r>
                      <m:f>
                        <m:fPr>
                          <m:ctrlPr>
                            <a:rPr kumimoji="1" lang="en-US" altLang="ja-JP" sz="2200" b="0" i="1" dirty="0" smtClean="0">
                              <a:latin typeface="Cambria Math" panose="02040503050406030204" pitchFamily="18" charset="0"/>
                            </a:rPr>
                          </m:ctrlPr>
                        </m:fPr>
                        <m:num>
                          <m:sSub>
                            <m:sSubPr>
                              <m:ctrlPr>
                                <a:rPr kumimoji="1" lang="en-US" altLang="ja-JP" sz="2200" b="0" i="1" dirty="0" smtClean="0">
                                  <a:latin typeface="Cambria Math" panose="02040503050406030204" pitchFamily="18" charset="0"/>
                                </a:rPr>
                              </m:ctrlPr>
                            </m:sSubPr>
                            <m:e>
                              <m:r>
                                <a:rPr kumimoji="1" lang="en-US" altLang="ja-JP" sz="2200" b="0" i="1" dirty="0" smtClean="0">
                                  <a:latin typeface="Cambria Math" panose="02040503050406030204" pitchFamily="18" charset="0"/>
                                </a:rPr>
                                <m:t>𝑙</m:t>
                              </m:r>
                            </m:e>
                            <m:sub>
                              <m:r>
                                <a:rPr kumimoji="1" lang="en-US" altLang="ja-JP" sz="2200" b="0" i="1" dirty="0" smtClean="0">
                                  <a:latin typeface="Cambria Math" panose="02040503050406030204" pitchFamily="18" charset="0"/>
                                </a:rPr>
                                <m:t>𝑖</m:t>
                              </m:r>
                            </m:sub>
                          </m:sSub>
                        </m:num>
                        <m:den>
                          <m:r>
                            <a:rPr kumimoji="1" lang="en-US" altLang="ja-JP" sz="2200" b="0" i="1" dirty="0" smtClean="0">
                              <a:latin typeface="Cambria Math" panose="02040503050406030204" pitchFamily="18" charset="0"/>
                            </a:rPr>
                            <m:t>2</m:t>
                          </m:r>
                        </m:den>
                      </m:f>
                      <m:r>
                        <a:rPr kumimoji="1" lang="en-US" altLang="ja-JP" sz="2200" b="0" i="1" dirty="0" smtClean="0">
                          <a:latin typeface="Cambria Math" panose="02040503050406030204" pitchFamily="18" charset="0"/>
                        </a:rPr>
                        <m:t>)</m:t>
                      </m:r>
                    </m:oMath>
                  </m:oMathPara>
                </a14:m>
                <a:endParaRPr kumimoji="1" lang="ja-JP" altLang="en-US" sz="2200" dirty="0"/>
              </a:p>
            </p:txBody>
          </p:sp>
        </mc:Choice>
        <mc:Fallback>
          <p:sp>
            <p:nvSpPr>
              <p:cNvPr id="14" name="コンテンツ プレースホルダー 13">
                <a:extLst>
                  <a:ext uri="{FF2B5EF4-FFF2-40B4-BE49-F238E27FC236}">
                    <a16:creationId xmlns:a16="http://schemas.microsoft.com/office/drawing/2014/main" id="{B562388A-D872-5C19-F73D-F9BB771F595A}"/>
                  </a:ext>
                </a:extLst>
              </p:cNvPr>
              <p:cNvSpPr txBox="1">
                <a:spLocks noGrp="1" noRot="1" noChangeAspect="1" noMove="1" noResize="1" noEditPoints="1" noAdjustHandles="1" noChangeArrowheads="1" noChangeShapeType="1" noTextEdit="1"/>
              </p:cNvSpPr>
              <p:nvPr>
                <p:ph idx="1"/>
              </p:nvPr>
            </p:nvSpPr>
            <p:spPr>
              <a:xfrm>
                <a:off x="0" y="746125"/>
                <a:ext cx="12192000" cy="720647"/>
              </a:xfrm>
              <a:prstGeom prst="rect">
                <a:avLst/>
              </a:prstGeom>
              <a:blipFill>
                <a:blip r:embed="rId6"/>
                <a:stretch>
                  <a:fillRect/>
                </a:stretch>
              </a:blipFill>
            </p:spPr>
            <p:txBody>
              <a:bodyPr/>
              <a:lstStyle/>
              <a:p>
                <a:r>
                  <a:rPr lang="ja-JP" altLang="en-US">
                    <a:noFill/>
                  </a:rPr>
                  <a:t> </a:t>
                </a:r>
              </a:p>
            </p:txBody>
          </p:sp>
        </mc:Fallback>
      </mc:AlternateContent>
      <p:pic>
        <p:nvPicPr>
          <p:cNvPr id="16" name="f5909030（変換済み）.mov">
            <a:hlinkClick r:id="" action="ppaction://media"/>
            <a:extLst>
              <a:ext uri="{FF2B5EF4-FFF2-40B4-BE49-F238E27FC236}">
                <a16:creationId xmlns:a16="http://schemas.microsoft.com/office/drawing/2014/main" id="{6DACCE45-C4BB-3E4E-045D-56FC7B9333A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2427" y="1484927"/>
            <a:ext cx="4978270" cy="4891936"/>
          </a:xfrm>
          <a:prstGeom prst="rect">
            <a:avLst/>
          </a:prstGeom>
        </p:spPr>
      </p:pic>
      <p:pic>
        <p:nvPicPr>
          <p:cNvPr id="26" name="図 25" descr="ダイアグラム が含まれている画像&#10;&#10;自動的に生成された説明">
            <a:extLst>
              <a:ext uri="{FF2B5EF4-FFF2-40B4-BE49-F238E27FC236}">
                <a16:creationId xmlns:a16="http://schemas.microsoft.com/office/drawing/2014/main" id="{00BD099D-BB66-2F06-B5D5-B14DC87BEE43}"/>
              </a:ext>
            </a:extLst>
          </p:cNvPr>
          <p:cNvPicPr>
            <a:picLocks noChangeAspect="1"/>
          </p:cNvPicPr>
          <p:nvPr/>
        </p:nvPicPr>
        <p:blipFill rotWithShape="1">
          <a:blip r:embed="rId8">
            <a:extLst>
              <a:ext uri="{28A0092B-C50C-407E-A947-70E740481C1C}">
                <a14:useLocalDpi xmlns:a14="http://schemas.microsoft.com/office/drawing/2010/main" val="0"/>
              </a:ext>
            </a:extLst>
          </a:blip>
          <a:srcRect t="-263" r="10162" b="-1"/>
          <a:stretch/>
        </p:blipFill>
        <p:spPr>
          <a:xfrm>
            <a:off x="5194569" y="2743200"/>
            <a:ext cx="6997431" cy="3587913"/>
          </a:xfrm>
          <a:prstGeom prst="rect">
            <a:avLst/>
          </a:prstGeom>
        </p:spPr>
      </p:pic>
      <p:cxnSp>
        <p:nvCxnSpPr>
          <p:cNvPr id="27" name="直線矢印コネクタ 26">
            <a:extLst>
              <a:ext uri="{FF2B5EF4-FFF2-40B4-BE49-F238E27FC236}">
                <a16:creationId xmlns:a16="http://schemas.microsoft.com/office/drawing/2014/main" id="{A1E3DB0A-711E-54BF-CD83-0D0066EDD379}"/>
              </a:ext>
            </a:extLst>
          </p:cNvPr>
          <p:cNvCxnSpPr>
            <a:cxnSpLocks/>
          </p:cNvCxnSpPr>
          <p:nvPr/>
        </p:nvCxnSpPr>
        <p:spPr>
          <a:xfrm flipV="1">
            <a:off x="6257581" y="4924540"/>
            <a:ext cx="2170323" cy="165253"/>
          </a:xfrm>
          <a:prstGeom prst="straightConnector1">
            <a:avLst/>
          </a:prstGeom>
          <a:ln>
            <a:solidFill>
              <a:srgbClr val="FF0000"/>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8" name="直線矢印コネクタ 27">
            <a:extLst>
              <a:ext uri="{FF2B5EF4-FFF2-40B4-BE49-F238E27FC236}">
                <a16:creationId xmlns:a16="http://schemas.microsoft.com/office/drawing/2014/main" id="{73F05E2B-5D7D-B6DD-3D36-80A39CC3EA7C}"/>
              </a:ext>
            </a:extLst>
          </p:cNvPr>
          <p:cNvCxnSpPr>
            <a:cxnSpLocks/>
          </p:cNvCxnSpPr>
          <p:nvPr/>
        </p:nvCxnSpPr>
        <p:spPr>
          <a:xfrm>
            <a:off x="8758410" y="4924540"/>
            <a:ext cx="2005070" cy="0"/>
          </a:xfrm>
          <a:prstGeom prst="straightConnector1">
            <a:avLst/>
          </a:prstGeom>
          <a:ln>
            <a:solidFill>
              <a:srgbClr val="FF0000"/>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850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5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9AF1B3C0-972D-8110-F18C-9699D1762858}"/>
              </a:ext>
            </a:extLst>
          </p:cNvPr>
          <p:cNvSpPr>
            <a:spLocks noGrp="1"/>
          </p:cNvSpPr>
          <p:nvPr>
            <p:ph type="title"/>
          </p:nvPr>
        </p:nvSpPr>
        <p:spPr/>
        <p:txBody>
          <a:bodyPr/>
          <a:lstStyle/>
          <a:p>
            <a:r>
              <a:rPr kumimoji="1" lang="ja-JP" altLang="en-US" dirty="0"/>
              <a:t>プラズマ合体実験装置</a:t>
            </a:r>
            <a:r>
              <a:rPr kumimoji="1" lang="en-US" altLang="ja-JP" dirty="0">
                <a:latin typeface="+mj-ea"/>
              </a:rPr>
              <a:t>TS-6</a:t>
            </a:r>
            <a:r>
              <a:rPr kumimoji="1" lang="ja-JP" altLang="en-US" dirty="0">
                <a:latin typeface="+mj-ea"/>
              </a:rPr>
              <a:t>と磁気プローブ</a:t>
            </a:r>
            <a:endParaRPr lang="ja-JP" altLang="en-US" dirty="0"/>
          </a:p>
        </p:txBody>
      </p:sp>
      <p:sp>
        <p:nvSpPr>
          <p:cNvPr id="8" name="コンテンツ プレースホルダー 2">
            <a:extLst>
              <a:ext uri="{FF2B5EF4-FFF2-40B4-BE49-F238E27FC236}">
                <a16:creationId xmlns:a16="http://schemas.microsoft.com/office/drawing/2014/main" id="{79653B01-3F8E-2E83-B440-8C9020A62B6F}"/>
              </a:ext>
            </a:extLst>
          </p:cNvPr>
          <p:cNvSpPr txBox="1">
            <a:spLocks/>
          </p:cNvSpPr>
          <p:nvPr/>
        </p:nvSpPr>
        <p:spPr>
          <a:xfrm>
            <a:off x="6096000" y="729602"/>
            <a:ext cx="7237380" cy="128429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Wingdings 2" pitchFamily="18" charset="2"/>
              <a:buChar char=""/>
              <a:defRPr kumimoji="1"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Font typeface="Wingdings 2" pitchFamily="18" charset="2"/>
              <a:buNone/>
            </a:pPr>
            <a:r>
              <a:rPr lang="ja-JP" altLang="en-US" dirty="0"/>
              <a:t> </a:t>
            </a:r>
            <a:endParaRPr lang="en-US" altLang="ja-JP" dirty="0"/>
          </a:p>
          <a:p>
            <a:pPr marL="0" indent="0">
              <a:buFont typeface="Wingdings 2" pitchFamily="18" charset="2"/>
              <a:buNone/>
            </a:pPr>
            <a:r>
              <a:rPr lang="en-US" altLang="ja-JP" dirty="0"/>
              <a:t>1. </a:t>
            </a:r>
            <a:r>
              <a:rPr lang="ja-JP" altLang="en-US" dirty="0">
                <a:solidFill>
                  <a:srgbClr val="0070C0"/>
                </a:solidFill>
              </a:rPr>
              <a:t>トロイダル</a:t>
            </a:r>
            <a:r>
              <a:rPr lang="ja-JP" altLang="en-US" dirty="0"/>
              <a:t>方向と</a:t>
            </a:r>
            <a:r>
              <a:rPr lang="ja-JP" altLang="en-US" dirty="0">
                <a:solidFill>
                  <a:srgbClr val="FF0000"/>
                </a:solidFill>
              </a:rPr>
              <a:t>ポロイダル</a:t>
            </a:r>
            <a:r>
              <a:rPr lang="ja-JP" altLang="en-US" dirty="0"/>
              <a:t>方向に磁場を印加</a:t>
            </a:r>
            <a:endParaRPr lang="en-US" altLang="ja-JP" dirty="0"/>
          </a:p>
          <a:p>
            <a:pPr marL="0" indent="0">
              <a:buFont typeface="Wingdings 2" pitchFamily="18" charset="2"/>
              <a:buNone/>
            </a:pPr>
            <a:r>
              <a:rPr lang="en-US" altLang="ja-JP" dirty="0"/>
              <a:t>2. ±</a:t>
            </a:r>
            <a:r>
              <a:rPr lang="ja-JP" altLang="en-US" dirty="0"/>
              <a:t>ｚの位置にそれぞれスフェロマックを生成</a:t>
            </a:r>
            <a:endParaRPr lang="en-US" altLang="ja-JP" dirty="0"/>
          </a:p>
          <a:p>
            <a:pPr marL="0" indent="0">
              <a:buFont typeface="Wingdings 2" pitchFamily="18" charset="2"/>
              <a:buNone/>
            </a:pPr>
            <a:r>
              <a:rPr lang="en-US" altLang="ja-JP" dirty="0"/>
              <a:t>3. </a:t>
            </a:r>
            <a:r>
              <a:rPr lang="ja-JP" altLang="en-US" dirty="0"/>
              <a:t>中間部</a:t>
            </a:r>
            <a:r>
              <a:rPr lang="en-US" altLang="ja-JP" dirty="0"/>
              <a:t>z = 0</a:t>
            </a:r>
            <a:r>
              <a:rPr lang="ja-JP" altLang="en-US" dirty="0"/>
              <a:t>で合体</a:t>
            </a:r>
            <a:endParaRPr lang="en-US" altLang="ja-JP" dirty="0"/>
          </a:p>
          <a:p>
            <a:pPr marL="0" indent="0">
              <a:buNone/>
            </a:pPr>
            <a:endParaRPr lang="ja-JP" altLang="en-US" dirty="0"/>
          </a:p>
        </p:txBody>
      </p:sp>
      <p:pic>
        <p:nvPicPr>
          <p:cNvPr id="3" name="図 2">
            <a:extLst>
              <a:ext uri="{FF2B5EF4-FFF2-40B4-BE49-F238E27FC236}">
                <a16:creationId xmlns:a16="http://schemas.microsoft.com/office/drawing/2014/main" id="{6787BC0F-30D1-5FA1-ABF8-73762B20D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7970"/>
            <a:ext cx="5739318" cy="2862322"/>
          </a:xfrm>
          <a:prstGeom prst="rect">
            <a:avLst/>
          </a:prstGeom>
        </p:spPr>
      </p:pic>
      <p:sp>
        <p:nvSpPr>
          <p:cNvPr id="7" name="テキスト ボックス 6">
            <a:extLst>
              <a:ext uri="{FF2B5EF4-FFF2-40B4-BE49-F238E27FC236}">
                <a16:creationId xmlns:a16="http://schemas.microsoft.com/office/drawing/2014/main" id="{ED890D24-6D85-51A2-B1C7-BF413D619F2F}"/>
              </a:ext>
            </a:extLst>
          </p:cNvPr>
          <p:cNvSpPr txBox="1"/>
          <p:nvPr/>
        </p:nvSpPr>
        <p:spPr>
          <a:xfrm>
            <a:off x="5862229" y="3590292"/>
            <a:ext cx="6741268" cy="2585323"/>
          </a:xfrm>
          <a:prstGeom prst="rect">
            <a:avLst/>
          </a:prstGeom>
          <a:noFill/>
        </p:spPr>
        <p:txBody>
          <a:bodyPr wrap="square">
            <a:spAutoFit/>
          </a:bodyPr>
          <a:lstStyle/>
          <a:p>
            <a:r>
              <a:rPr kumimoji="1" lang="en-US" altLang="ja-JP" dirty="0"/>
              <a:t>2</a:t>
            </a:r>
            <a:r>
              <a:rPr kumimoji="1" lang="ja-JP" altLang="en-US" dirty="0"/>
              <a:t>次元磁場分布測定用磁気プローブ</a:t>
            </a:r>
            <a:endParaRPr kumimoji="1" lang="en-US" altLang="ja-JP" dirty="0"/>
          </a:p>
          <a:p>
            <a:pPr lvl="1"/>
            <a:r>
              <a:rPr lang="en-US" altLang="ja-JP" dirty="0"/>
              <a:t>2</a:t>
            </a:r>
            <a:r>
              <a:rPr lang="ja-JP" altLang="en-US" dirty="0"/>
              <a:t>方向成分</a:t>
            </a:r>
            <a:r>
              <a:rPr lang="en-US" altLang="ja-JP" dirty="0"/>
              <a:t>(</a:t>
            </a:r>
            <a:r>
              <a:rPr lang="en-US" altLang="ja-JP" dirty="0" err="1"/>
              <a:t>Bz</a:t>
            </a:r>
            <a:r>
              <a:rPr lang="en-US" altLang="ja-JP" dirty="0"/>
              <a:t>, </a:t>
            </a:r>
            <a:r>
              <a:rPr lang="en-US" altLang="ja-JP" dirty="0" err="1"/>
              <a:t>Bt</a:t>
            </a:r>
            <a:r>
              <a:rPr lang="en-US" altLang="ja-JP" dirty="0"/>
              <a:t>)</a:t>
            </a:r>
            <a:r>
              <a:rPr lang="ja-JP" altLang="en-US" dirty="0"/>
              <a:t>測定</a:t>
            </a:r>
            <a:endParaRPr lang="en-US" altLang="ja-JP" dirty="0"/>
          </a:p>
          <a:p>
            <a:pPr lvl="1"/>
            <a:r>
              <a:rPr lang="ja-JP" altLang="en-US" dirty="0"/>
              <a:t>各</a:t>
            </a:r>
            <a:r>
              <a:rPr lang="en-US" altLang="ja-JP" dirty="0"/>
              <a:t>100ch</a:t>
            </a:r>
            <a:r>
              <a:rPr lang="ja-JP" altLang="en-US" dirty="0"/>
              <a:t>ずつ</a:t>
            </a:r>
            <a:r>
              <a:rPr lang="en-US" altLang="ja-JP" dirty="0"/>
              <a:t>×10</a:t>
            </a:r>
            <a:r>
              <a:rPr lang="ja-JP" altLang="en-US" dirty="0"/>
              <a:t>本</a:t>
            </a:r>
            <a:endParaRPr lang="en-US" altLang="ja-JP" dirty="0"/>
          </a:p>
          <a:p>
            <a:pPr lvl="1"/>
            <a:r>
              <a:rPr lang="en-US" altLang="ja-JP" dirty="0"/>
              <a:t>R</a:t>
            </a:r>
            <a:r>
              <a:rPr lang="ja-JP" altLang="en-US" dirty="0"/>
              <a:t>方向から挿入</a:t>
            </a:r>
            <a:endParaRPr lang="en-US" altLang="ja-JP" dirty="0"/>
          </a:p>
          <a:p>
            <a:pPr lvl="1"/>
            <a:endParaRPr kumimoji="1" lang="en-US" altLang="ja-JP" dirty="0"/>
          </a:p>
          <a:p>
            <a:r>
              <a:rPr lang="ja-JP" altLang="en-US" dirty="0"/>
              <a:t>トロイダルモード測定用磁気プローブ</a:t>
            </a:r>
            <a:endParaRPr lang="en-US" altLang="ja-JP" dirty="0"/>
          </a:p>
          <a:p>
            <a:pPr lvl="1"/>
            <a:r>
              <a:rPr kumimoji="1" lang="en-US" altLang="ja-JP" dirty="0"/>
              <a:t>3</a:t>
            </a:r>
            <a:r>
              <a:rPr kumimoji="1" lang="ja-JP" altLang="en-US" dirty="0"/>
              <a:t>方向成分</a:t>
            </a:r>
            <a:r>
              <a:rPr kumimoji="1" lang="en-US" altLang="ja-JP" dirty="0"/>
              <a:t>(</a:t>
            </a:r>
            <a:r>
              <a:rPr kumimoji="1" lang="en-US" altLang="ja-JP" dirty="0" err="1"/>
              <a:t>Bz</a:t>
            </a:r>
            <a:r>
              <a:rPr kumimoji="1" lang="en-US" altLang="ja-JP" dirty="0"/>
              <a:t>, </a:t>
            </a:r>
            <a:r>
              <a:rPr kumimoji="1" lang="en-US" altLang="ja-JP" dirty="0" err="1"/>
              <a:t>Bt</a:t>
            </a:r>
            <a:r>
              <a:rPr kumimoji="1" lang="en-US" altLang="ja-JP" dirty="0"/>
              <a:t>, Br)</a:t>
            </a:r>
            <a:r>
              <a:rPr kumimoji="1" lang="ja-JP" altLang="en-US" dirty="0"/>
              <a:t>測定</a:t>
            </a:r>
            <a:endParaRPr kumimoji="1" lang="en-US" altLang="ja-JP" dirty="0"/>
          </a:p>
          <a:p>
            <a:pPr lvl="1"/>
            <a:r>
              <a:rPr lang="ja-JP" altLang="en-US" dirty="0"/>
              <a:t>各</a:t>
            </a:r>
            <a:r>
              <a:rPr lang="en-US" altLang="ja-JP" dirty="0"/>
              <a:t>3ch</a:t>
            </a:r>
            <a:r>
              <a:rPr lang="ja-JP" altLang="en-US" dirty="0"/>
              <a:t>ずつ</a:t>
            </a:r>
            <a:r>
              <a:rPr lang="en-US" altLang="ja-JP" dirty="0"/>
              <a:t>×8</a:t>
            </a:r>
            <a:r>
              <a:rPr lang="ja-JP" altLang="en-US" dirty="0"/>
              <a:t>本</a:t>
            </a:r>
            <a:endParaRPr lang="en-US" altLang="ja-JP" dirty="0"/>
          </a:p>
          <a:p>
            <a:pPr lvl="1"/>
            <a:r>
              <a:rPr lang="en-US" altLang="ja-JP" dirty="0"/>
              <a:t>z</a:t>
            </a:r>
            <a:r>
              <a:rPr kumimoji="1" lang="ja-JP" altLang="en-US" dirty="0"/>
              <a:t>方向から挿入</a:t>
            </a:r>
          </a:p>
        </p:txBody>
      </p:sp>
      <p:pic>
        <p:nvPicPr>
          <p:cNvPr id="9" name="図 8" descr="ダイアグラム&#10;&#10;自動的に生成された説明">
            <a:extLst>
              <a:ext uri="{FF2B5EF4-FFF2-40B4-BE49-F238E27FC236}">
                <a16:creationId xmlns:a16="http://schemas.microsoft.com/office/drawing/2014/main" id="{781FC6E4-6D52-F772-65A6-182E8EF8E92D}"/>
              </a:ext>
            </a:extLst>
          </p:cNvPr>
          <p:cNvPicPr>
            <a:picLocks noChangeAspect="1"/>
          </p:cNvPicPr>
          <p:nvPr/>
        </p:nvPicPr>
        <p:blipFill rotWithShape="1">
          <a:blip r:embed="rId4">
            <a:extLst>
              <a:ext uri="{28A0092B-C50C-407E-A947-70E740481C1C}">
                <a14:useLocalDpi xmlns:a14="http://schemas.microsoft.com/office/drawing/2010/main" val="0"/>
              </a:ext>
            </a:extLst>
          </a:blip>
          <a:srcRect l="6029" t="7492" r="10174" b="137"/>
          <a:stretch/>
        </p:blipFill>
        <p:spPr>
          <a:xfrm>
            <a:off x="122911" y="3590292"/>
            <a:ext cx="3214730" cy="2749139"/>
          </a:xfrm>
          <a:prstGeom prst="rect">
            <a:avLst/>
          </a:prstGeom>
        </p:spPr>
      </p:pic>
    </p:spTree>
    <p:extLst>
      <p:ext uri="{BB962C8B-B14F-4D97-AF65-F5344CB8AC3E}">
        <p14:creationId xmlns:p14="http://schemas.microsoft.com/office/powerpoint/2010/main" val="2177934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445294-F4FB-CE75-3EA5-F43E7468234D}"/>
              </a:ext>
            </a:extLst>
          </p:cNvPr>
          <p:cNvSpPr>
            <a:spLocks noGrp="1"/>
          </p:cNvSpPr>
          <p:nvPr>
            <p:ph type="title"/>
          </p:nvPr>
        </p:nvSpPr>
        <p:spPr/>
        <p:txBody>
          <a:bodyPr/>
          <a:lstStyle/>
          <a:p>
            <a:r>
              <a:rPr kumimoji="1" lang="en-US" altLang="ja-JP" dirty="0"/>
              <a:t>PCB</a:t>
            </a:r>
            <a:r>
              <a:rPr kumimoji="1" lang="ja-JP" altLang="en-US" dirty="0"/>
              <a:t>コイルを用いた高精細磁場分布測定</a:t>
            </a:r>
          </a:p>
        </p:txBody>
      </p:sp>
      <p:sp>
        <p:nvSpPr>
          <p:cNvPr id="3" name="コンテンツ プレースホルダー 2">
            <a:extLst>
              <a:ext uri="{FF2B5EF4-FFF2-40B4-BE49-F238E27FC236}">
                <a16:creationId xmlns:a16="http://schemas.microsoft.com/office/drawing/2014/main" id="{20F6046E-9D28-EE78-D621-9A6F3CA2EB86}"/>
              </a:ext>
            </a:extLst>
          </p:cNvPr>
          <p:cNvSpPr>
            <a:spLocks noGrp="1"/>
          </p:cNvSpPr>
          <p:nvPr>
            <p:ph idx="1"/>
          </p:nvPr>
        </p:nvSpPr>
        <p:spPr/>
        <p:txBody>
          <a:bodyPr>
            <a:normAutofit/>
          </a:bodyPr>
          <a:lstStyle/>
          <a:p>
            <a:r>
              <a:rPr kumimoji="1" lang="en-US" altLang="ja-JP" sz="2000" dirty="0"/>
              <a:t>PCB</a:t>
            </a:r>
            <a:r>
              <a:rPr lang="ja-JP" altLang="en-US" sz="2000" dirty="0"/>
              <a:t> </a:t>
            </a:r>
            <a:r>
              <a:rPr kumimoji="1" lang="en-US" altLang="ja-JP" sz="2000" dirty="0"/>
              <a:t>(Print-Circuit Board) </a:t>
            </a:r>
            <a:r>
              <a:rPr kumimoji="1" lang="ja-JP" altLang="en-US" sz="2000" dirty="0"/>
              <a:t>コイル</a:t>
            </a:r>
            <a:endParaRPr lang="en-US" altLang="ja-JP" sz="2000" dirty="0"/>
          </a:p>
          <a:p>
            <a:pPr marL="0" indent="0">
              <a:buNone/>
            </a:pPr>
            <a:r>
              <a:rPr lang="ja-JP" altLang="en-US" sz="2000" dirty="0">
                <a:solidFill>
                  <a:srgbClr val="1D1C1D"/>
                </a:solidFill>
                <a:latin typeface="NotoSansJP"/>
              </a:rPr>
              <a:t>　</a:t>
            </a:r>
            <a:endParaRPr lang="en-US" altLang="ja-JP" sz="2000" b="0" i="0" dirty="0">
              <a:solidFill>
                <a:srgbClr val="1D1C1D"/>
              </a:solidFill>
              <a:effectLst/>
              <a:latin typeface="NotoSansJP"/>
            </a:endParaRPr>
          </a:p>
          <a:p>
            <a:pPr marL="0" indent="0">
              <a:buNone/>
            </a:pPr>
            <a:endParaRPr kumimoji="1" lang="en-US" altLang="ja-JP" sz="2000" dirty="0">
              <a:solidFill>
                <a:srgbClr val="1D1C1D"/>
              </a:solidFill>
              <a:latin typeface="NotoSansJP"/>
            </a:endParaRPr>
          </a:p>
          <a:p>
            <a:pPr marL="0" indent="0">
              <a:buNone/>
            </a:pPr>
            <a:endParaRPr kumimoji="1" lang="en-US" altLang="ja-JP" sz="2000" dirty="0"/>
          </a:p>
          <a:p>
            <a:endParaRPr lang="en-US" altLang="ja-JP" sz="2000" dirty="0"/>
          </a:p>
          <a:p>
            <a:pPr marL="0" indent="0">
              <a:buNone/>
            </a:pPr>
            <a:endParaRPr lang="en-US" altLang="ja-JP" sz="2000" dirty="0"/>
          </a:p>
          <a:p>
            <a:pPr marL="457200" lvl="1" indent="0">
              <a:buNone/>
            </a:pPr>
            <a:endParaRPr lang="en-US" altLang="ja-JP" dirty="0"/>
          </a:p>
          <a:p>
            <a:pPr lvl="1"/>
            <a:endParaRPr lang="en-US" altLang="ja-JP" dirty="0"/>
          </a:p>
          <a:p>
            <a:pPr lvl="1"/>
            <a:endParaRPr lang="en-US" altLang="ja-JP" dirty="0"/>
          </a:p>
          <a:p>
            <a:endParaRPr kumimoji="1" lang="en-US" altLang="ja-JP" sz="2000" dirty="0"/>
          </a:p>
          <a:p>
            <a:pPr algn="l"/>
            <a:r>
              <a:rPr lang="en-US" altLang="ja-JP" sz="2000" b="0" i="0" u="none" strike="noStrike" baseline="0" dirty="0" err="1">
                <a:latin typeface="CIDFont+F2"/>
              </a:rPr>
              <a:t>x,y,z</a:t>
            </a:r>
            <a:r>
              <a:rPr lang="ja-JP" altLang="en-US" sz="2000" b="0" i="0" u="none" strike="noStrike" baseline="0" dirty="0">
                <a:latin typeface="CIDFont+F2"/>
              </a:rPr>
              <a:t>方向がそれぞれ計測できる</a:t>
            </a:r>
            <a:r>
              <a:rPr lang="en-US" altLang="ja-JP" sz="2000" b="0" i="0" u="none" strike="noStrike" baseline="0" dirty="0">
                <a:latin typeface="CIDFont+F2"/>
              </a:rPr>
              <a:t>3</a:t>
            </a:r>
            <a:r>
              <a:rPr lang="ja-JP" altLang="en-US" sz="2000" b="0" i="0" u="none" strike="noStrike" baseline="0" dirty="0">
                <a:latin typeface="CIDFont+F2"/>
              </a:rPr>
              <a:t>種のパターン</a:t>
            </a:r>
          </a:p>
          <a:p>
            <a:pPr algn="l"/>
            <a:r>
              <a:rPr lang="ja-JP" altLang="en-US" sz="2000" b="0" i="0" u="none" strike="noStrike" baseline="0" dirty="0">
                <a:latin typeface="CIDFont+F2"/>
              </a:rPr>
              <a:t>空間分解能 </a:t>
            </a:r>
            <a:r>
              <a:rPr lang="en-US" altLang="ja-JP" sz="2000" b="0" i="0" u="none" strike="noStrike" baseline="0" dirty="0">
                <a:latin typeface="CIDFont+F2"/>
              </a:rPr>
              <a:t>5</a:t>
            </a:r>
            <a:r>
              <a:rPr lang="ja-JP" altLang="en-US" sz="2000" b="0" i="0" u="none" strike="noStrike" baseline="0" dirty="0">
                <a:latin typeface="CIDFont+F2"/>
              </a:rPr>
              <a:t>㎜</a:t>
            </a:r>
            <a:endParaRPr kumimoji="1" lang="en-US" altLang="ja-JP" sz="2000" dirty="0"/>
          </a:p>
          <a:p>
            <a:pPr marL="0" indent="0">
              <a:buNone/>
            </a:pPr>
            <a:endParaRPr kumimoji="1" lang="ja-JP" altLang="en-US" sz="2000" dirty="0"/>
          </a:p>
        </p:txBody>
      </p:sp>
      <p:pic>
        <p:nvPicPr>
          <p:cNvPr id="5" name="図 4" descr="ダイアグラム, 概略図&#10;&#10;自動的に生成された説明">
            <a:extLst>
              <a:ext uri="{FF2B5EF4-FFF2-40B4-BE49-F238E27FC236}">
                <a16:creationId xmlns:a16="http://schemas.microsoft.com/office/drawing/2014/main" id="{0D8C984C-0554-376C-35A3-EE98823FD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44" y="1256455"/>
            <a:ext cx="5511663" cy="3020090"/>
          </a:xfrm>
          <a:prstGeom prst="rect">
            <a:avLst/>
          </a:prstGeom>
        </p:spPr>
      </p:pic>
      <p:pic>
        <p:nvPicPr>
          <p:cNvPr id="7" name="図 6" descr="グラフィカル ユーザー インターフェイス&#10;&#10;自動的に生成された説明">
            <a:extLst>
              <a:ext uri="{FF2B5EF4-FFF2-40B4-BE49-F238E27FC236}">
                <a16:creationId xmlns:a16="http://schemas.microsoft.com/office/drawing/2014/main" id="{70BEBFD3-FA12-CF2E-B26F-E4301635363B}"/>
              </a:ext>
            </a:extLst>
          </p:cNvPr>
          <p:cNvPicPr>
            <a:picLocks noChangeAspect="1"/>
          </p:cNvPicPr>
          <p:nvPr/>
        </p:nvPicPr>
        <p:blipFill rotWithShape="1">
          <a:blip r:embed="rId4">
            <a:extLst>
              <a:ext uri="{28A0092B-C50C-407E-A947-70E740481C1C}">
                <a14:useLocalDpi xmlns:a14="http://schemas.microsoft.com/office/drawing/2010/main" val="0"/>
              </a:ext>
            </a:extLst>
          </a:blip>
          <a:srcRect l="6417" t="5564" r="2612" b="38121"/>
          <a:stretch/>
        </p:blipFill>
        <p:spPr>
          <a:xfrm rot="10800000">
            <a:off x="5835087" y="1474776"/>
            <a:ext cx="6141433" cy="2583448"/>
          </a:xfrm>
          <a:prstGeom prst="rect">
            <a:avLst/>
          </a:prstGeom>
        </p:spPr>
      </p:pic>
      <p:sp>
        <p:nvSpPr>
          <p:cNvPr id="9" name="テキスト ボックス 8">
            <a:extLst>
              <a:ext uri="{FF2B5EF4-FFF2-40B4-BE49-F238E27FC236}">
                <a16:creationId xmlns:a16="http://schemas.microsoft.com/office/drawing/2014/main" id="{83288E99-0C22-06B1-55D1-C819A0261368}"/>
              </a:ext>
            </a:extLst>
          </p:cNvPr>
          <p:cNvSpPr txBox="1"/>
          <p:nvPr/>
        </p:nvSpPr>
        <p:spPr>
          <a:xfrm>
            <a:off x="6022556" y="4493346"/>
            <a:ext cx="6169444" cy="1015663"/>
          </a:xfrm>
          <a:prstGeom prst="rect">
            <a:avLst/>
          </a:prstGeom>
          <a:noFill/>
        </p:spPr>
        <p:txBody>
          <a:bodyPr wrap="square">
            <a:spAutoFit/>
          </a:bodyPr>
          <a:lstStyle/>
          <a:p>
            <a:pPr marL="0" indent="0">
              <a:buNone/>
            </a:pPr>
            <a:r>
              <a:rPr lang="ja-JP" altLang="en-US" sz="2000" b="0" i="0" dirty="0">
                <a:solidFill>
                  <a:srgbClr val="1D1C1D"/>
                </a:solidFill>
                <a:effectLst/>
                <a:latin typeface="NotoSansJP"/>
              </a:rPr>
              <a:t>・ コイルパターンをプリント基板上に等間隔にプリント</a:t>
            </a:r>
            <a:endParaRPr lang="en-US" altLang="ja-JP" sz="2000" b="0" i="0" dirty="0">
              <a:solidFill>
                <a:srgbClr val="1D1C1D"/>
              </a:solidFill>
              <a:effectLst/>
              <a:latin typeface="NotoSansJP"/>
            </a:endParaRPr>
          </a:p>
          <a:p>
            <a:pPr marL="0" indent="0">
              <a:buNone/>
            </a:pPr>
            <a:r>
              <a:rPr lang="ja-JP" altLang="en-US" sz="2000" dirty="0">
                <a:solidFill>
                  <a:srgbClr val="1D1C1D"/>
                </a:solidFill>
                <a:latin typeface="NotoSansJP"/>
              </a:rPr>
              <a:t>・ コイルパターンの組み合わせで、</a:t>
            </a:r>
            <a:r>
              <a:rPr lang="en-US" altLang="ja-JP" sz="2000" dirty="0">
                <a:solidFill>
                  <a:srgbClr val="1D1C1D"/>
                </a:solidFill>
                <a:latin typeface="NotoSansJP"/>
              </a:rPr>
              <a:t>1</a:t>
            </a:r>
            <a:r>
              <a:rPr lang="ja-JP" altLang="en-US" sz="2000" dirty="0">
                <a:solidFill>
                  <a:srgbClr val="1D1C1D"/>
                </a:solidFill>
                <a:latin typeface="NotoSansJP"/>
              </a:rPr>
              <a:t>方向、</a:t>
            </a:r>
            <a:r>
              <a:rPr lang="en-US" altLang="ja-JP" sz="2000" dirty="0">
                <a:solidFill>
                  <a:srgbClr val="1D1C1D"/>
                </a:solidFill>
                <a:latin typeface="NotoSansJP"/>
              </a:rPr>
              <a:t>2</a:t>
            </a:r>
            <a:r>
              <a:rPr lang="ja-JP" altLang="en-US" sz="2000" dirty="0">
                <a:solidFill>
                  <a:srgbClr val="1D1C1D"/>
                </a:solidFill>
                <a:latin typeface="NotoSansJP"/>
              </a:rPr>
              <a:t>方向、</a:t>
            </a:r>
            <a:r>
              <a:rPr lang="en-US" altLang="ja-JP" sz="2000" dirty="0">
                <a:solidFill>
                  <a:srgbClr val="1D1C1D"/>
                </a:solidFill>
                <a:latin typeface="NotoSansJP"/>
              </a:rPr>
              <a:t>3</a:t>
            </a:r>
            <a:r>
              <a:rPr lang="ja-JP" altLang="en-US" sz="2000" dirty="0">
                <a:solidFill>
                  <a:srgbClr val="1D1C1D"/>
                </a:solidFill>
                <a:latin typeface="NotoSansJP"/>
              </a:rPr>
              <a:t>方向成分を測定できるコイルアレイを大量作成可能</a:t>
            </a:r>
            <a:endParaRPr lang="en-US" altLang="ja-JP" sz="2000" b="0" i="0" dirty="0">
              <a:solidFill>
                <a:srgbClr val="1D1C1D"/>
              </a:solidFill>
              <a:effectLst/>
              <a:latin typeface="NotoSansJP"/>
            </a:endParaRPr>
          </a:p>
        </p:txBody>
      </p:sp>
      <p:sp>
        <p:nvSpPr>
          <p:cNvPr id="10" name="矢印: 右 9">
            <a:extLst>
              <a:ext uri="{FF2B5EF4-FFF2-40B4-BE49-F238E27FC236}">
                <a16:creationId xmlns:a16="http://schemas.microsoft.com/office/drawing/2014/main" id="{FFDFD901-52F3-1711-AEE7-4503E14A1347}"/>
              </a:ext>
            </a:extLst>
          </p:cNvPr>
          <p:cNvSpPr/>
          <p:nvPr/>
        </p:nvSpPr>
        <p:spPr>
          <a:xfrm>
            <a:off x="5147978" y="2593009"/>
            <a:ext cx="471629" cy="346981"/>
          </a:xfrm>
          <a:prstGeom prst="rightArrow">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Tree>
    <p:extLst>
      <p:ext uri="{BB962C8B-B14F-4D97-AF65-F5344CB8AC3E}">
        <p14:creationId xmlns:p14="http://schemas.microsoft.com/office/powerpoint/2010/main" val="476085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C691946-01A6-1CAC-A956-F37AC8E4CCD2}"/>
              </a:ext>
            </a:extLst>
          </p:cNvPr>
          <p:cNvSpPr>
            <a:spLocks noGrp="1"/>
          </p:cNvSpPr>
          <p:nvPr>
            <p:ph type="title"/>
          </p:nvPr>
        </p:nvSpPr>
        <p:spPr/>
        <p:txBody>
          <a:bodyPr/>
          <a:lstStyle/>
          <a:p>
            <a:r>
              <a:rPr kumimoji="1" lang="en-US" altLang="ja-JP" dirty="0"/>
              <a:t>PCB</a:t>
            </a:r>
            <a:r>
              <a:rPr kumimoji="1" lang="ja-JP" altLang="en-US" dirty="0"/>
              <a:t>コイルを用いた高精細磁場分布測定　</a:t>
            </a:r>
            <a:endParaRPr lang="ja-JP" altLang="en-US" dirty="0"/>
          </a:p>
        </p:txBody>
      </p:sp>
      <p:pic>
        <p:nvPicPr>
          <p:cNvPr id="6" name="コンテンツ プレースホルダー 5" descr="グラフ, ダイアグラム&#10;&#10;自動的に生成された説明">
            <a:extLst>
              <a:ext uri="{FF2B5EF4-FFF2-40B4-BE49-F238E27FC236}">
                <a16:creationId xmlns:a16="http://schemas.microsoft.com/office/drawing/2014/main" id="{966A0D62-3CEB-D2D2-C6DE-F105274207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046" y="727970"/>
            <a:ext cx="5640964" cy="2499972"/>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B726F4E-60C0-B055-9C9F-C2B06636A519}"/>
                  </a:ext>
                </a:extLst>
              </p:cNvPr>
              <p:cNvSpPr txBox="1"/>
              <p:nvPr/>
            </p:nvSpPr>
            <p:spPr>
              <a:xfrm>
                <a:off x="6476792" y="790697"/>
                <a:ext cx="5864462" cy="205447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kumimoji="1" lang="en-US" altLang="ja-JP" sz="2200" i="1" smtClean="0">
                              <a:latin typeface="Cambria Math" panose="02040503050406030204" pitchFamily="18" charset="0"/>
                            </a:rPr>
                          </m:ctrlPr>
                        </m:sSubPr>
                        <m:e>
                          <m:r>
                            <a:rPr kumimoji="1" lang="en-US" altLang="ja-JP" sz="2200" b="0" i="1" smtClean="0">
                              <a:latin typeface="Cambria Math" panose="02040503050406030204" pitchFamily="18" charset="0"/>
                            </a:rPr>
                            <m:t>𝐽</m:t>
                          </m:r>
                        </m:e>
                        <m:sub>
                          <m:r>
                            <a:rPr kumimoji="1" lang="en-US" altLang="ja-JP" sz="2200" b="0" i="1" smtClean="0">
                              <a:latin typeface="Cambria Math" panose="02040503050406030204" pitchFamily="18" charset="0"/>
                            </a:rPr>
                            <m:t>𝑡</m:t>
                          </m:r>
                        </m:sub>
                      </m:sSub>
                      <m:r>
                        <a:rPr kumimoji="1" lang="en-US" altLang="ja-JP" sz="2200" b="0" i="1" smtClean="0">
                          <a:latin typeface="Cambria Math" panose="02040503050406030204" pitchFamily="18" charset="0"/>
                        </a:rPr>
                        <m:t>=−</m:t>
                      </m:r>
                      <m:f>
                        <m:fPr>
                          <m:ctrlPr>
                            <a:rPr kumimoji="1" lang="en-US" altLang="ja-JP" sz="2200" b="0" i="1" smtClean="0">
                              <a:latin typeface="Cambria Math" panose="02040503050406030204" pitchFamily="18" charset="0"/>
                            </a:rPr>
                          </m:ctrlPr>
                        </m:fPr>
                        <m:num>
                          <m:r>
                            <a:rPr kumimoji="1" lang="en-US" altLang="ja-JP" sz="2200" b="0" i="1" smtClean="0">
                              <a:latin typeface="Cambria Math" panose="02040503050406030204" pitchFamily="18" charset="0"/>
                            </a:rPr>
                            <m:t>1</m:t>
                          </m:r>
                        </m:num>
                        <m:den>
                          <m:sSub>
                            <m:sSubPr>
                              <m:ctrlPr>
                                <a:rPr kumimoji="1" lang="en-US" altLang="ja-JP" sz="2200" b="0" i="1" smtClean="0">
                                  <a:latin typeface="Cambria Math" panose="02040503050406030204" pitchFamily="18" charset="0"/>
                                </a:rPr>
                              </m:ctrlPr>
                            </m:sSubPr>
                            <m:e>
                              <m:r>
                                <a:rPr kumimoji="1" lang="ja-JP" altLang="en-US" sz="2200" b="0" i="1" smtClean="0">
                                  <a:latin typeface="Cambria Math" panose="02040503050406030204" pitchFamily="18" charset="0"/>
                                </a:rPr>
                                <m:t>𝜇</m:t>
                              </m:r>
                            </m:e>
                            <m:sub>
                              <m:r>
                                <a:rPr kumimoji="1" lang="en-US" altLang="ja-JP" sz="2200" b="0" i="1" smtClean="0">
                                  <a:latin typeface="Cambria Math" panose="02040503050406030204" pitchFamily="18" charset="0"/>
                                </a:rPr>
                                <m:t>0</m:t>
                              </m:r>
                            </m:sub>
                          </m:sSub>
                        </m:den>
                      </m:f>
                      <m:r>
                        <m:rPr>
                          <m:sty m:val="p"/>
                        </m:rPr>
                        <a:rPr kumimoji="1" lang="ja-JP" altLang="en-US" sz="2200" i="1">
                          <a:latin typeface="Cambria Math" panose="02040503050406030204" pitchFamily="18" charset="0"/>
                        </a:rPr>
                        <m:t>∇</m:t>
                      </m:r>
                      <m:r>
                        <a:rPr kumimoji="1" lang="en-US" altLang="ja-JP" sz="2200" i="1">
                          <a:latin typeface="Cambria Math" panose="02040503050406030204" pitchFamily="18" charset="0"/>
                          <a:ea typeface="Cambria Math" panose="02040503050406030204" pitchFamily="18" charset="0"/>
                        </a:rPr>
                        <m:t>×</m:t>
                      </m:r>
                      <m:r>
                        <m:rPr>
                          <m:sty m:val="p"/>
                        </m:rPr>
                        <a:rPr kumimoji="1" lang="en-US" altLang="ja-JP" sz="2200" b="0" i="0" smtClean="0">
                          <a:latin typeface="Cambria Math" panose="02040503050406030204" pitchFamily="18" charset="0"/>
                          <a:ea typeface="Cambria Math" panose="02040503050406030204" pitchFamily="18" charset="0"/>
                        </a:rPr>
                        <m:t>B</m:t>
                      </m:r>
                      <m:r>
                        <a:rPr kumimoji="1" lang="en-US" altLang="ja-JP" sz="2200" b="0" i="0" smtClean="0">
                          <a:latin typeface="Cambria Math" panose="02040503050406030204" pitchFamily="18" charset="0"/>
                          <a:ea typeface="Cambria Math" panose="02040503050406030204" pitchFamily="18" charset="0"/>
                        </a:rPr>
                        <m:t>=</m:t>
                      </m:r>
                      <m:r>
                        <a:rPr kumimoji="1" lang="en-US" altLang="ja-JP" sz="2200" i="1">
                          <a:latin typeface="Cambria Math" panose="02040503050406030204" pitchFamily="18" charset="0"/>
                        </a:rPr>
                        <m:t>−</m:t>
                      </m:r>
                      <m:f>
                        <m:fPr>
                          <m:ctrlPr>
                            <a:rPr kumimoji="1" lang="en-US" altLang="ja-JP" sz="2200" i="1">
                              <a:latin typeface="Cambria Math" panose="02040503050406030204" pitchFamily="18" charset="0"/>
                            </a:rPr>
                          </m:ctrlPr>
                        </m:fPr>
                        <m:num>
                          <m:r>
                            <a:rPr kumimoji="1" lang="en-US" altLang="ja-JP" sz="2200" i="1">
                              <a:latin typeface="Cambria Math" panose="02040503050406030204" pitchFamily="18" charset="0"/>
                            </a:rPr>
                            <m:t>1</m:t>
                          </m:r>
                        </m:num>
                        <m:den>
                          <m:sSub>
                            <m:sSubPr>
                              <m:ctrlPr>
                                <a:rPr kumimoji="1" lang="en-US" altLang="ja-JP" sz="2200" i="1">
                                  <a:latin typeface="Cambria Math" panose="02040503050406030204" pitchFamily="18" charset="0"/>
                                </a:rPr>
                              </m:ctrlPr>
                            </m:sSubPr>
                            <m:e>
                              <m:r>
                                <a:rPr kumimoji="1" lang="ja-JP" altLang="en-US" sz="2200" i="1">
                                  <a:latin typeface="Cambria Math" panose="02040503050406030204" pitchFamily="18" charset="0"/>
                                </a:rPr>
                                <m:t>𝜇</m:t>
                              </m:r>
                            </m:e>
                            <m:sub>
                              <m:r>
                                <a:rPr kumimoji="1" lang="en-US" altLang="ja-JP" sz="2200" i="1">
                                  <a:latin typeface="Cambria Math" panose="02040503050406030204" pitchFamily="18" charset="0"/>
                                </a:rPr>
                                <m:t>0</m:t>
                              </m:r>
                            </m:sub>
                          </m:sSub>
                        </m:den>
                      </m:f>
                      <m:r>
                        <a:rPr kumimoji="1" lang="en-US" altLang="ja-JP" sz="2200" b="0" i="1" smtClean="0">
                          <a:latin typeface="Cambria Math" panose="02040503050406030204" pitchFamily="18" charset="0"/>
                        </a:rPr>
                        <m:t>(</m:t>
                      </m:r>
                      <m:f>
                        <m:fPr>
                          <m:ctrlPr>
                            <a:rPr kumimoji="1" lang="en-US" altLang="ja-JP" sz="2200" i="1">
                              <a:latin typeface="Cambria Math" panose="02040503050406030204" pitchFamily="18" charset="0"/>
                            </a:rPr>
                          </m:ctrlPr>
                        </m:fPr>
                        <m:num>
                          <m:r>
                            <a:rPr kumimoji="1" lang="en-US" altLang="ja-JP" sz="2200" b="0" i="1" smtClean="0">
                              <a:latin typeface="Cambria Math" panose="02040503050406030204" pitchFamily="18" charset="0"/>
                            </a:rPr>
                            <m:t>𝑑𝐵𝑧</m:t>
                          </m:r>
                        </m:num>
                        <m:den>
                          <m:r>
                            <a:rPr kumimoji="1" lang="en-US" altLang="ja-JP" sz="2200" b="0" i="1" smtClean="0">
                              <a:latin typeface="Cambria Math" panose="02040503050406030204" pitchFamily="18" charset="0"/>
                            </a:rPr>
                            <m:t>𝑑𝑟</m:t>
                          </m:r>
                        </m:den>
                      </m:f>
                      <m:r>
                        <a:rPr kumimoji="1" lang="en-US" altLang="ja-JP" sz="2200" b="0" i="1" smtClean="0">
                          <a:latin typeface="Cambria Math" panose="02040503050406030204" pitchFamily="18" charset="0"/>
                        </a:rPr>
                        <m:t> −</m:t>
                      </m:r>
                      <m:f>
                        <m:fPr>
                          <m:ctrlPr>
                            <a:rPr kumimoji="1" lang="en-US" altLang="ja-JP" sz="2200" i="1">
                              <a:latin typeface="Cambria Math" panose="02040503050406030204" pitchFamily="18" charset="0"/>
                            </a:rPr>
                          </m:ctrlPr>
                        </m:fPr>
                        <m:num>
                          <m:r>
                            <a:rPr kumimoji="1" lang="en-US" altLang="ja-JP" sz="2200" b="0" i="1" smtClean="0">
                              <a:latin typeface="Cambria Math" panose="02040503050406030204" pitchFamily="18" charset="0"/>
                            </a:rPr>
                            <m:t>𝑑𝐵𝑟</m:t>
                          </m:r>
                        </m:num>
                        <m:den>
                          <m:r>
                            <a:rPr kumimoji="1" lang="en-US" altLang="ja-JP" sz="2200" b="0" i="1" smtClean="0">
                              <a:latin typeface="Cambria Math" panose="02040503050406030204" pitchFamily="18" charset="0"/>
                            </a:rPr>
                            <m:t>𝑑𝑧</m:t>
                          </m:r>
                        </m:den>
                      </m:f>
                      <m:r>
                        <a:rPr kumimoji="1" lang="en-US" altLang="ja-JP" sz="2200" b="0" i="1" smtClean="0">
                          <a:latin typeface="Cambria Math" panose="02040503050406030204" pitchFamily="18" charset="0"/>
                        </a:rPr>
                        <m:t>)</m:t>
                      </m:r>
                    </m:oMath>
                  </m:oMathPara>
                </a14:m>
                <a:endParaRPr kumimoji="1" lang="en-US" altLang="ja-JP" sz="2200" dirty="0"/>
              </a:p>
              <a:p>
                <a:endParaRPr kumimoji="1" lang="en-US" altLang="ja-JP" sz="2200" dirty="0"/>
              </a:p>
              <a:p>
                <a:r>
                  <a:rPr kumimoji="1" lang="ja-JP" altLang="en-US" sz="2200" dirty="0"/>
                  <a:t>電流密度は磁場の位置微分で求める</a:t>
                </a:r>
                <a:endParaRPr kumimoji="1" lang="en-US" altLang="ja-JP" sz="2200" dirty="0"/>
              </a:p>
              <a:p>
                <a:r>
                  <a:rPr kumimoji="1" lang="ja-JP" altLang="en-US" sz="2200" dirty="0"/>
                  <a:t>→ コイル間に感度ばらつきがあるとき</a:t>
                </a:r>
                <a:endParaRPr kumimoji="1" lang="en-US" altLang="ja-JP" sz="2200" dirty="0"/>
              </a:p>
              <a:p>
                <a:r>
                  <a:rPr kumimoji="1" lang="ja-JP" altLang="en-US" sz="2200" dirty="0"/>
                  <a:t>　  コイル間距離が狭いほど傾きの誤差大</a:t>
                </a:r>
              </a:p>
            </p:txBody>
          </p:sp>
        </mc:Choice>
        <mc:Fallback xmlns="">
          <p:sp>
            <p:nvSpPr>
              <p:cNvPr id="9" name="テキスト ボックス 8">
                <a:extLst>
                  <a:ext uri="{FF2B5EF4-FFF2-40B4-BE49-F238E27FC236}">
                    <a16:creationId xmlns:a16="http://schemas.microsoft.com/office/drawing/2014/main" id="{DB726F4E-60C0-B055-9C9F-C2B06636A519}"/>
                  </a:ext>
                </a:extLst>
              </p:cNvPr>
              <p:cNvSpPr txBox="1">
                <a:spLocks noRot="1" noChangeAspect="1" noMove="1" noResize="1" noEditPoints="1" noAdjustHandles="1" noChangeArrowheads="1" noChangeShapeType="1" noTextEdit="1"/>
              </p:cNvSpPr>
              <p:nvPr/>
            </p:nvSpPr>
            <p:spPr>
              <a:xfrm>
                <a:off x="6476792" y="790697"/>
                <a:ext cx="5864462" cy="2054473"/>
              </a:xfrm>
              <a:prstGeom prst="rect">
                <a:avLst/>
              </a:prstGeom>
              <a:blipFill>
                <a:blip r:embed="rId4"/>
                <a:stretch>
                  <a:fillRect l="-2911" b="-6231"/>
                </a:stretch>
              </a:blipFill>
            </p:spPr>
            <p:txBody>
              <a:bodyPr/>
              <a:lstStyle/>
              <a:p>
                <a:r>
                  <a:rPr lang="ja-JP" altLang="en-US">
                    <a:noFill/>
                  </a:rPr>
                  <a:t> </a:t>
                </a:r>
              </a:p>
            </p:txBody>
          </p:sp>
        </mc:Fallback>
      </mc:AlternateContent>
      <p:sp>
        <p:nvSpPr>
          <p:cNvPr id="3" name="テキスト ボックス 2">
            <a:extLst>
              <a:ext uri="{FF2B5EF4-FFF2-40B4-BE49-F238E27FC236}">
                <a16:creationId xmlns:a16="http://schemas.microsoft.com/office/drawing/2014/main" id="{D2CF818C-D077-1729-F585-799680E66697}"/>
              </a:ext>
            </a:extLst>
          </p:cNvPr>
          <p:cNvSpPr txBox="1"/>
          <p:nvPr/>
        </p:nvSpPr>
        <p:spPr>
          <a:xfrm>
            <a:off x="6171882" y="3884375"/>
            <a:ext cx="6058069" cy="1323439"/>
          </a:xfrm>
          <a:prstGeom prst="rect">
            <a:avLst/>
          </a:prstGeom>
          <a:noFill/>
        </p:spPr>
        <p:txBody>
          <a:bodyPr wrap="none" rtlCol="0">
            <a:spAutoFit/>
          </a:bodyPr>
          <a:lstStyle/>
          <a:p>
            <a:r>
              <a:rPr kumimoji="1" lang="en-US" altLang="ja-JP" sz="2000" dirty="0"/>
              <a:t>PCB</a:t>
            </a:r>
            <a:r>
              <a:rPr kumimoji="1" lang="ja-JP" altLang="en-US" sz="2000" dirty="0"/>
              <a:t>型プローブと従来型との比較</a:t>
            </a:r>
            <a:endParaRPr kumimoji="1" lang="en-US" altLang="ja-JP" sz="2000" dirty="0"/>
          </a:p>
          <a:p>
            <a:r>
              <a:rPr kumimoji="1" lang="ja-JP" altLang="en-US" sz="2000" dirty="0"/>
              <a:t>・ 角度校正がほぼいらない</a:t>
            </a:r>
            <a:endParaRPr kumimoji="1" lang="en-US" altLang="ja-JP" sz="2000" dirty="0"/>
          </a:p>
          <a:p>
            <a:r>
              <a:rPr kumimoji="1" lang="ja-JP" altLang="en-US" sz="2000" dirty="0"/>
              <a:t>・ 高密度高精度なコイル配置が可能</a:t>
            </a:r>
            <a:endParaRPr kumimoji="1" lang="en-US" altLang="ja-JP" sz="2000" dirty="0"/>
          </a:p>
          <a:p>
            <a:r>
              <a:rPr kumimoji="1" lang="ja-JP" altLang="en-US" sz="2000" dirty="0"/>
              <a:t>・ 一度に大量生産が可能で測定点を増やすのが容易</a:t>
            </a:r>
            <a:endParaRPr kumimoji="1" lang="en-US" altLang="ja-JP" sz="2000" dirty="0"/>
          </a:p>
        </p:txBody>
      </p:sp>
      <p:pic>
        <p:nvPicPr>
          <p:cNvPr id="8" name="図 7" descr="テーブル&#10;&#10;自動的に生成された説明">
            <a:extLst>
              <a:ext uri="{FF2B5EF4-FFF2-40B4-BE49-F238E27FC236}">
                <a16:creationId xmlns:a16="http://schemas.microsoft.com/office/drawing/2014/main" id="{1A816219-EED7-1C50-C802-1BE9A94C46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1" y="3505986"/>
            <a:ext cx="4897622" cy="2774515"/>
          </a:xfrm>
          <a:prstGeom prst="rect">
            <a:avLst/>
          </a:prstGeom>
        </p:spPr>
      </p:pic>
      <p:sp>
        <p:nvSpPr>
          <p:cNvPr id="10" name="テキスト ボックス 9">
            <a:extLst>
              <a:ext uri="{FF2B5EF4-FFF2-40B4-BE49-F238E27FC236}">
                <a16:creationId xmlns:a16="http://schemas.microsoft.com/office/drawing/2014/main" id="{FE7DEB91-144C-2146-61D1-B270F144F143}"/>
              </a:ext>
            </a:extLst>
          </p:cNvPr>
          <p:cNvSpPr txBox="1"/>
          <p:nvPr/>
        </p:nvSpPr>
        <p:spPr>
          <a:xfrm>
            <a:off x="0" y="3090614"/>
            <a:ext cx="6171882" cy="400110"/>
          </a:xfrm>
          <a:prstGeom prst="rect">
            <a:avLst/>
          </a:prstGeom>
          <a:noFill/>
        </p:spPr>
        <p:txBody>
          <a:bodyPr wrap="none" rtlCol="0">
            <a:spAutoFit/>
          </a:bodyPr>
          <a:lstStyle/>
          <a:p>
            <a:r>
              <a:rPr kumimoji="1" lang="ja-JP" altLang="en-US" sz="2000" dirty="0"/>
              <a:t>ヘルムホルツコイルを用いた</a:t>
            </a:r>
            <a:r>
              <a:rPr kumimoji="1" lang="en-US" altLang="ja-JP" sz="2000" dirty="0"/>
              <a:t>10kHz</a:t>
            </a:r>
            <a:r>
              <a:rPr kumimoji="1" lang="ja-JP" altLang="en-US" sz="2000" dirty="0"/>
              <a:t>における</a:t>
            </a:r>
            <a:r>
              <a:rPr kumimoji="1" lang="en-US" altLang="ja-JP" sz="2000" dirty="0"/>
              <a:t>NS</a:t>
            </a:r>
            <a:r>
              <a:rPr kumimoji="1" lang="ja-JP" altLang="en-US" sz="2000" dirty="0"/>
              <a:t>値の計測</a:t>
            </a:r>
            <a:endParaRPr kumimoji="1" lang="en-US" altLang="ja-JP" sz="2000" dirty="0"/>
          </a:p>
        </p:txBody>
      </p:sp>
      <p:sp>
        <p:nvSpPr>
          <p:cNvPr id="11" name="テキスト ボックス 10">
            <a:extLst>
              <a:ext uri="{FF2B5EF4-FFF2-40B4-BE49-F238E27FC236}">
                <a16:creationId xmlns:a16="http://schemas.microsoft.com/office/drawing/2014/main" id="{3568F184-A69C-8A53-AE6C-3208664FC898}"/>
              </a:ext>
            </a:extLst>
          </p:cNvPr>
          <p:cNvSpPr txBox="1"/>
          <p:nvPr/>
        </p:nvSpPr>
        <p:spPr>
          <a:xfrm>
            <a:off x="5469122" y="6018891"/>
            <a:ext cx="1638300" cy="261610"/>
          </a:xfrm>
          <a:prstGeom prst="rect">
            <a:avLst/>
          </a:prstGeom>
          <a:noFill/>
        </p:spPr>
        <p:txBody>
          <a:bodyPr wrap="square" rtlCol="0">
            <a:spAutoFit/>
          </a:bodyPr>
          <a:lstStyle/>
          <a:p>
            <a:r>
              <a:rPr kumimoji="1" lang="en-US" altLang="ja-JP" sz="1100" dirty="0"/>
              <a:t>M. Akimitsu 2019</a:t>
            </a:r>
          </a:p>
        </p:txBody>
      </p:sp>
    </p:spTree>
    <p:extLst>
      <p:ext uri="{BB962C8B-B14F-4D97-AF65-F5344CB8AC3E}">
        <p14:creationId xmlns:p14="http://schemas.microsoft.com/office/powerpoint/2010/main" val="2562197135"/>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3129</TotalTime>
  <Words>670</Words>
  <Application>Microsoft Office PowerPoint</Application>
  <PresentationFormat>ワイド画面</PresentationFormat>
  <Paragraphs>107</Paragraphs>
  <Slides>10</Slides>
  <Notes>9</Notes>
  <HiddenSlides>0</HiddenSlides>
  <MMClips>2</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10</vt:i4>
      </vt:variant>
    </vt:vector>
  </HeadingPairs>
  <TitlesOfParts>
    <vt:vector size="22" baseType="lpstr">
      <vt:lpstr>CIDFont+F2</vt:lpstr>
      <vt:lpstr>HaranoAjiMincho-Regular-Identity-H</vt:lpstr>
      <vt:lpstr>MS PGothic</vt:lpstr>
      <vt:lpstr>MS PGothic</vt:lpstr>
      <vt:lpstr>NotoSansJP</vt:lpstr>
      <vt:lpstr>游ゴシック</vt:lpstr>
      <vt:lpstr>Arial</vt:lpstr>
      <vt:lpstr>Calibri</vt:lpstr>
      <vt:lpstr>Calibri Light</vt:lpstr>
      <vt:lpstr>Cambria Math</vt:lpstr>
      <vt:lpstr>Wingdings 2</vt:lpstr>
      <vt:lpstr>HDOfficeLightV0</vt:lpstr>
      <vt:lpstr>異極性合体を用いた 太陽フレアの模擬実験</vt:lpstr>
      <vt:lpstr>スフェロマックの異極性合体を用いた太陽フレアのトリガメカニズム検証</vt:lpstr>
      <vt:lpstr> [１]　合体型フレアのモデル化　不安定モデル </vt:lpstr>
      <vt:lpstr>太陽コロナのq値は1よりも小さい可能性</vt:lpstr>
      <vt:lpstr> [２]　配位浮上モデル(トロイダルモード0の一様変形不安定) </vt:lpstr>
      <vt:lpstr>熱圧力上昇によるFRCプラズマの大半径の増加</vt:lpstr>
      <vt:lpstr>プラズマ合体実験装置TS-6と磁気プローブ</vt:lpstr>
      <vt:lpstr>PCBコイルを用いた高精細磁場分布測定</vt:lpstr>
      <vt:lpstr>PCBコイルを用いた高精細磁場分布測定　</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異極性合体を用いた 太陽フレアの模擬実験</dc:title>
  <dc:creator>道家　友香</dc:creator>
  <cp:lastModifiedBy>道家　友香</cp:lastModifiedBy>
  <cp:revision>27</cp:revision>
  <dcterms:created xsi:type="dcterms:W3CDTF">2022-12-23T08:36:44Z</dcterms:created>
  <dcterms:modified xsi:type="dcterms:W3CDTF">2022-12-27T11:45:00Z</dcterms:modified>
</cp:coreProperties>
</file>